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357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10" autoAdjust="0"/>
    <p:restoredTop sz="86553" autoAdjust="0"/>
  </p:normalViewPr>
  <p:slideViewPr>
    <p:cSldViewPr>
      <p:cViewPr varScale="1">
        <p:scale>
          <a:sx n="102" d="100"/>
          <a:sy n="102" d="100"/>
        </p:scale>
        <p:origin x="148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255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350C654-49BD-CF43-94BC-2CE5EE2EC2FF}" type="datetimeFigureOut">
              <a:rPr lang="x-none" smtClean="0"/>
              <a:t>6/1/2017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9009602-033B-0C49-98D6-3D73CE848F88}" type="slidenum">
              <a:rPr lang="uk-UA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1756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6F5A104-632B-45C6-A10E-E31FD4B6F55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2A3ED75-99A5-42CA-BA1D-F46D511FD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7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14342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36049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4221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978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6019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133354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23835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7230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8117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4230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5952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2869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407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8097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Make more simple! </a:t>
            </a:r>
          </a:p>
        </p:txBody>
      </p:sp>
    </p:spTree>
    <p:extLst>
      <p:ext uri="{BB962C8B-B14F-4D97-AF65-F5344CB8AC3E}">
        <p14:creationId xmlns:p14="http://schemas.microsoft.com/office/powerpoint/2010/main" val="1461092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0227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F1A6-8832-49D0-B5B9-7334E20CF188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20CDF3A-2C90-4AA4-B03C-E96637B0F5A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F1A6-8832-49D0-B5B9-7334E20CF188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DF3A-2C90-4AA4-B03C-E96637B0F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F1A6-8832-49D0-B5B9-7334E20CF188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DF3A-2C90-4AA4-B03C-E96637B0F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33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800"/>
          </a:p>
        </p:txBody>
      </p:sp>
      <p:cxnSp>
        <p:nvCxnSpPr>
          <p:cNvPr id="38" name="Shape 38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441867"/>
            <a:ext cx="4045200" cy="2280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3793629"/>
            <a:ext cx="4045200" cy="179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62699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390467"/>
            <a:ext cx="8520600" cy="1068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19511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1070000"/>
            <a:ext cx="3538500" cy="47180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1194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F1A6-8832-49D0-B5B9-7334E20CF188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DF3A-2C90-4AA4-B03C-E96637B0F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F1A6-8832-49D0-B5B9-7334E20CF188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DF3A-2C90-4AA4-B03C-E96637B0F5A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F1A6-8832-49D0-B5B9-7334E20CF188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DF3A-2C90-4AA4-B03C-E96637B0F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F1A6-8832-49D0-B5B9-7334E20CF188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DF3A-2C90-4AA4-B03C-E96637B0F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F1A6-8832-49D0-B5B9-7334E20CF188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DF3A-2C90-4AA4-B03C-E96637B0F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F1A6-8832-49D0-B5B9-7334E20CF188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DF3A-2C90-4AA4-B03C-E96637B0F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F1A6-8832-49D0-B5B9-7334E20CF188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DF3A-2C90-4AA4-B03C-E96637B0F5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F1A6-8832-49D0-B5B9-7334E20CF188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DF3A-2C90-4AA4-B03C-E96637B0F5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A6FF1A6-8832-49D0-B5B9-7334E20CF188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20CDF3A-2C90-4AA4-B03C-E96637B0F5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ha.org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bc.ca.gov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 idx="4294967295"/>
          </p:nvPr>
        </p:nvSpPr>
        <p:spPr>
          <a:xfrm>
            <a:off x="396106" y="1219200"/>
            <a:ext cx="8521700" cy="2690812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7200" dirty="0"/>
              <a:t>Do you want to be a dental professional?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4294967295"/>
          </p:nvPr>
        </p:nvSpPr>
        <p:spPr>
          <a:xfrm>
            <a:off x="0" y="4748213"/>
            <a:ext cx="8521700" cy="704850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Dentist, Dental Hygienist, Dental Assistant, and much more!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2900" y="6210300"/>
            <a:ext cx="1028700" cy="4953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694" y="6077607"/>
            <a:ext cx="1425777" cy="6279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2055607" y="3113871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UCLA Community Oral Health Program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6069831" y="3113872"/>
            <a:ext cx="563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cs typeface="Times New Roman" panose="02020603050405020304" pitchFamily="18" charset="0"/>
              </a:rPr>
              <a:t>Module 13:  Careers in Dentistry</a:t>
            </a:r>
          </a:p>
        </p:txBody>
      </p:sp>
    </p:spTree>
    <p:extLst>
      <p:ext uri="{BB962C8B-B14F-4D97-AF65-F5344CB8AC3E}">
        <p14:creationId xmlns:p14="http://schemas.microsoft.com/office/powerpoint/2010/main" val="75959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573004"/>
            <a:ext cx="8520600" cy="8010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" dirty="0"/>
              <a:t>What is a dental hygienist?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544189" y="1801562"/>
            <a:ext cx="4408811" cy="4270209"/>
          </a:xfrm>
          <a:prstGeom prst="rect">
            <a:avLst/>
          </a:prstGeom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None/>
            </a:pPr>
            <a:r>
              <a:rPr lang="en" sz="2000" dirty="0">
                <a:solidFill>
                  <a:srgbClr val="191B0E"/>
                </a:solidFill>
                <a:latin typeface="Roboto"/>
                <a:ea typeface="Roboto"/>
                <a:cs typeface="Roboto"/>
                <a:sym typeface="Roboto"/>
              </a:rPr>
              <a:t>A licensed professional who educates patients on ways to improve and maintain good oral health. Alongside a dentist, dental hygienists examine patients for signs of oral diseases and provided preventative care</a:t>
            </a:r>
            <a:r>
              <a:rPr lang="en" sz="2000" dirty="0" smtClean="0">
                <a:solidFill>
                  <a:srgbClr val="191B0E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</a:p>
          <a:p>
            <a:pPr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None/>
            </a:pPr>
            <a:endParaRPr lang="en" sz="2000" dirty="0">
              <a:solidFill>
                <a:srgbClr val="191B0E"/>
              </a:solidFill>
              <a:latin typeface="Roboto"/>
              <a:ea typeface="Roboto"/>
              <a:cs typeface="Roboto"/>
              <a:sym typeface="Roboto"/>
            </a:endParaRPr>
          </a:p>
          <a:p>
            <a:pPr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None/>
            </a:pPr>
            <a:endParaRPr lang="en" sz="2000" dirty="0">
              <a:solidFill>
                <a:srgbClr val="191B0E"/>
              </a:solidFill>
              <a:latin typeface="Roboto"/>
              <a:ea typeface="Roboto"/>
              <a:cs typeface="Roboto"/>
              <a:sym typeface="Roboto"/>
            </a:endParaRPr>
          </a:p>
          <a:p>
            <a:pPr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None/>
            </a:pPr>
            <a:r>
              <a:rPr lang="en" sz="2000" dirty="0" smtClean="0">
                <a:solidFill>
                  <a:srgbClr val="191B0E"/>
                </a:solidFill>
                <a:latin typeface="Roboto"/>
                <a:ea typeface="Roboto"/>
                <a:cs typeface="Roboto"/>
                <a:sym typeface="Roboto"/>
              </a:rPr>
              <a:t>For </a:t>
            </a:r>
            <a:r>
              <a:rPr lang="en" sz="2000" dirty="0">
                <a:solidFill>
                  <a:srgbClr val="191B0E"/>
                </a:solidFill>
                <a:latin typeface="Roboto"/>
                <a:ea typeface="Roboto"/>
                <a:cs typeface="Roboto"/>
                <a:sym typeface="Roboto"/>
              </a:rPr>
              <a:t>more info visit: the American Dental Hygienist  Association website at:</a:t>
            </a:r>
            <a:r>
              <a:rPr lang="en" sz="2000" dirty="0">
                <a:solidFill>
                  <a:srgbClr val="191B0E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 </a:t>
            </a:r>
            <a:r>
              <a:rPr lang="en" sz="2000" u="sng" dirty="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http://www.adha.org/</a:t>
            </a:r>
          </a:p>
          <a:p>
            <a:pPr>
              <a:buNone/>
            </a:pPr>
            <a:endParaRPr dirty="0"/>
          </a:p>
        </p:txBody>
      </p:sp>
      <p:pic>
        <p:nvPicPr>
          <p:cNvPr id="118" name="Shape 1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84727" y="3991840"/>
            <a:ext cx="2431322" cy="180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69507" y="1882736"/>
            <a:ext cx="3461762" cy="190107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 rot="16200000">
            <a:off x="-2055607" y="3113871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UCLA Community Oral Health Program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6069831" y="3113872"/>
            <a:ext cx="563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cs typeface="Times New Roman" panose="02020603050405020304" pitchFamily="18" charset="0"/>
              </a:rPr>
              <a:t>Module 13:  Careers in Dentistry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606" y="6210300"/>
            <a:ext cx="1028700" cy="4953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077607"/>
            <a:ext cx="1425777" cy="62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810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311700" y="594292"/>
            <a:ext cx="8520600" cy="8010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" dirty="0"/>
              <a:t>Duties and </a:t>
            </a:r>
            <a:r>
              <a:rPr lang="en" dirty="0" smtClean="0"/>
              <a:t>responsibilities</a:t>
            </a:r>
            <a:endParaRPr lang="en" dirty="0"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588700" y="1732196"/>
            <a:ext cx="8520600" cy="33402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57200" indent="-317500">
              <a:lnSpc>
                <a:spcPct val="150000"/>
              </a:lnSpc>
              <a:spcBef>
                <a:spcPts val="1000"/>
              </a:spcBef>
              <a:spcAft>
                <a:spcPts val="200"/>
              </a:spcAft>
              <a:buClr>
                <a:srgbClr val="191B0E"/>
              </a:buClr>
              <a:buSzPct val="100000"/>
              <a:buFont typeface="Arial" charset="0"/>
              <a:buChar char="•"/>
            </a:pPr>
            <a:r>
              <a:rPr lang="en" sz="1400" dirty="0">
                <a:solidFill>
                  <a:srgbClr val="191B0E"/>
                </a:solidFill>
                <a:latin typeface="Roboto"/>
                <a:ea typeface="Roboto"/>
                <a:cs typeface="Roboto"/>
                <a:sym typeface="Roboto"/>
              </a:rPr>
              <a:t>Remove tartar, stains, and plaque from teeth (with nitrous oxide sedation and local anesthesia)</a:t>
            </a:r>
          </a:p>
          <a:p>
            <a:pPr marL="457200" indent="-317500">
              <a:lnSpc>
                <a:spcPct val="150000"/>
              </a:lnSpc>
              <a:spcBef>
                <a:spcPts val="1000"/>
              </a:spcBef>
              <a:spcAft>
                <a:spcPts val="200"/>
              </a:spcAft>
              <a:buClr>
                <a:srgbClr val="191B0E"/>
              </a:buClr>
              <a:buSzPct val="100000"/>
              <a:buFont typeface="Arial" charset="0"/>
              <a:buChar char="•"/>
            </a:pPr>
            <a:r>
              <a:rPr lang="en" sz="1400" dirty="0">
                <a:solidFill>
                  <a:srgbClr val="191B0E"/>
                </a:solidFill>
                <a:latin typeface="Roboto"/>
                <a:ea typeface="Roboto"/>
                <a:cs typeface="Roboto"/>
                <a:sym typeface="Roboto"/>
              </a:rPr>
              <a:t>Apply sealants and fluorides to help protect teeth</a:t>
            </a:r>
          </a:p>
          <a:p>
            <a:pPr marL="457200" indent="-317500">
              <a:lnSpc>
                <a:spcPct val="150000"/>
              </a:lnSpc>
              <a:spcBef>
                <a:spcPts val="1000"/>
              </a:spcBef>
              <a:spcAft>
                <a:spcPts val="200"/>
              </a:spcAft>
              <a:buClr>
                <a:srgbClr val="191B0E"/>
              </a:buClr>
              <a:buSzPct val="100000"/>
              <a:buFont typeface="Arial" charset="0"/>
              <a:buChar char="•"/>
            </a:pPr>
            <a:r>
              <a:rPr lang="en" sz="1400" dirty="0">
                <a:solidFill>
                  <a:srgbClr val="191B0E"/>
                </a:solidFill>
                <a:latin typeface="Roboto"/>
                <a:ea typeface="Roboto"/>
                <a:cs typeface="Roboto"/>
                <a:sym typeface="Roboto"/>
              </a:rPr>
              <a:t>Take and develop dental x rays</a:t>
            </a:r>
          </a:p>
          <a:p>
            <a:pPr marL="457200" indent="-317500">
              <a:lnSpc>
                <a:spcPct val="150000"/>
              </a:lnSpc>
              <a:spcBef>
                <a:spcPts val="1000"/>
              </a:spcBef>
              <a:spcAft>
                <a:spcPts val="200"/>
              </a:spcAft>
              <a:buClr>
                <a:srgbClr val="191B0E"/>
              </a:buClr>
              <a:buSzPct val="100000"/>
              <a:buFont typeface="Arial" charset="0"/>
              <a:buChar char="•"/>
            </a:pPr>
            <a:r>
              <a:rPr lang="en" sz="1400" dirty="0">
                <a:solidFill>
                  <a:srgbClr val="191B0E"/>
                </a:solidFill>
                <a:latin typeface="Roboto"/>
                <a:ea typeface="Roboto"/>
                <a:cs typeface="Roboto"/>
                <a:sym typeface="Roboto"/>
              </a:rPr>
              <a:t>Assist dentist as needed and perform DA duties as well</a:t>
            </a:r>
          </a:p>
          <a:p>
            <a:pPr marL="457200" indent="-317500">
              <a:lnSpc>
                <a:spcPct val="150000"/>
              </a:lnSpc>
              <a:spcBef>
                <a:spcPts val="1000"/>
              </a:spcBef>
              <a:spcAft>
                <a:spcPts val="200"/>
              </a:spcAft>
              <a:buClr>
                <a:srgbClr val="191B0E"/>
              </a:buClr>
              <a:buSzPct val="100000"/>
              <a:buFont typeface="Arial" charset="0"/>
              <a:buChar char="•"/>
            </a:pPr>
            <a:r>
              <a:rPr lang="en" sz="1400" dirty="0">
                <a:solidFill>
                  <a:srgbClr val="191B0E"/>
                </a:solidFill>
                <a:latin typeface="Roboto"/>
                <a:ea typeface="Roboto"/>
                <a:cs typeface="Roboto"/>
                <a:sym typeface="Roboto"/>
              </a:rPr>
              <a:t>Assess patient's oral health and report findings to dentists</a:t>
            </a:r>
          </a:p>
          <a:p>
            <a:pPr marL="457200" indent="-317500">
              <a:lnSpc>
                <a:spcPct val="150000"/>
              </a:lnSpc>
              <a:spcBef>
                <a:spcPts val="1000"/>
              </a:spcBef>
              <a:spcAft>
                <a:spcPts val="200"/>
              </a:spcAft>
              <a:buClr>
                <a:srgbClr val="191B0E"/>
              </a:buClr>
              <a:buSzPct val="100000"/>
              <a:buFont typeface="Arial" charset="0"/>
              <a:buChar char="•"/>
            </a:pPr>
            <a:r>
              <a:rPr lang="en" sz="1400" dirty="0">
                <a:solidFill>
                  <a:srgbClr val="191B0E"/>
                </a:solidFill>
                <a:latin typeface="Roboto"/>
                <a:ea typeface="Roboto"/>
                <a:cs typeface="Roboto"/>
                <a:sym typeface="Roboto"/>
              </a:rPr>
              <a:t>Document patient care and treatment plans</a:t>
            </a:r>
          </a:p>
          <a:p>
            <a:pPr marL="457200" indent="-317500">
              <a:lnSpc>
                <a:spcPct val="150000"/>
              </a:lnSpc>
              <a:spcBef>
                <a:spcPts val="1000"/>
              </a:spcBef>
              <a:spcAft>
                <a:spcPts val="200"/>
              </a:spcAft>
              <a:buClr>
                <a:srgbClr val="191B0E"/>
              </a:buClr>
              <a:buSzPct val="100000"/>
              <a:buFont typeface="Arial" charset="0"/>
              <a:buChar char="•"/>
            </a:pPr>
            <a:r>
              <a:rPr lang="en" sz="1400" dirty="0">
                <a:solidFill>
                  <a:srgbClr val="191B0E"/>
                </a:solidFill>
                <a:latin typeface="Roboto"/>
                <a:ea typeface="Roboto"/>
                <a:cs typeface="Roboto"/>
                <a:sym typeface="Roboto"/>
              </a:rPr>
              <a:t>Educate patients about oral hygiene techniques, such as how to brush and floss correctly</a:t>
            </a:r>
          </a:p>
          <a:p>
            <a:pPr marL="457200" indent="-317500">
              <a:lnSpc>
                <a:spcPct val="150000"/>
              </a:lnSpc>
              <a:spcBef>
                <a:spcPts val="1000"/>
              </a:spcBef>
              <a:spcAft>
                <a:spcPts val="200"/>
              </a:spcAft>
              <a:buClr>
                <a:srgbClr val="191B0E"/>
              </a:buClr>
              <a:buSzPct val="100000"/>
              <a:buFont typeface="Arial" charset="0"/>
              <a:buChar char="•"/>
            </a:pPr>
            <a:r>
              <a:rPr lang="en" sz="1400" dirty="0">
                <a:solidFill>
                  <a:srgbClr val="191B0E"/>
                </a:solidFill>
                <a:latin typeface="Roboto"/>
                <a:ea typeface="Roboto"/>
                <a:cs typeface="Roboto"/>
                <a:sym typeface="Roboto"/>
              </a:rPr>
              <a:t>Dental hygienists use many types of tools to do their job.</a:t>
            </a:r>
          </a:p>
          <a:p>
            <a:pPr marL="171450" indent="-17145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Arial" charset="0"/>
              <a:buChar char="•"/>
            </a:pPr>
            <a:endParaRPr sz="1000" dirty="0">
              <a:solidFill>
                <a:srgbClr val="191B0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indent="-285750">
              <a:buFont typeface="Arial" charset="0"/>
              <a:buChar char="•"/>
            </a:pPr>
            <a:endParaRPr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2055607" y="3113871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UCLA Community Oral Health Program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6069831" y="3113872"/>
            <a:ext cx="563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cs typeface="Times New Roman" panose="02020603050405020304" pitchFamily="18" charset="0"/>
              </a:rPr>
              <a:t>Module 13:  Careers in Dentistry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606" y="6210300"/>
            <a:ext cx="1028700" cy="4953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077607"/>
            <a:ext cx="1425777" cy="62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818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311700" y="558684"/>
            <a:ext cx="8520600" cy="8010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" dirty="0"/>
              <a:t>Steps to become RDH</a:t>
            </a:r>
          </a:p>
          <a:p>
            <a:endParaRPr dirty="0"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98750" y="2085925"/>
            <a:ext cx="8146500" cy="3340200"/>
          </a:xfrm>
          <a:prstGeom prst="rect">
            <a:avLst/>
          </a:prstGeom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/>
          <a:p>
            <a:pPr marL="514350" indent="-285750">
              <a:buClr>
                <a:srgbClr val="000000"/>
              </a:buClr>
              <a:buFont typeface="Arial" charset="0"/>
              <a:buChar char="•"/>
            </a:pPr>
            <a:r>
              <a:rPr lang="en" sz="18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Dental hygienists typically require an associate’s degree or Bachelor's  in dental hygiene (approx. 3-4 years to complete), pre-requisites required</a:t>
            </a:r>
          </a:p>
          <a:p>
            <a:pPr marL="514350" indent="-285750">
              <a:buClr>
                <a:srgbClr val="000000"/>
              </a:buClr>
              <a:buFont typeface="Arial" charset="0"/>
              <a:buChar char="•"/>
            </a:pPr>
            <a:r>
              <a:rPr lang="en" sz="18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Dental hygiene programs are typically found in community colleges, private schools, and 4-Yr Universities.</a:t>
            </a:r>
          </a:p>
          <a:p>
            <a:pPr marL="514350" indent="-285750">
              <a:buClr>
                <a:srgbClr val="000000"/>
              </a:buClr>
              <a:buFont typeface="Arial" charset="0"/>
              <a:buChar char="•"/>
            </a:pPr>
            <a:r>
              <a:rPr lang="en" sz="18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Can receive Master’s Degree in Dental Hygiene as well, RDH-EF, </a:t>
            </a:r>
            <a:r>
              <a:rPr lang="en" sz="1800" dirty="0" smtClea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RDH-AP State-specific </a:t>
            </a:r>
            <a:r>
              <a:rPr lang="en" sz="18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licensure is required</a:t>
            </a:r>
          </a:p>
          <a:p>
            <a:pPr marL="971550" lvl="1" indent="-285750">
              <a:buClr>
                <a:srgbClr val="000000"/>
              </a:buClr>
              <a:buFont typeface="Arial" charset="0"/>
              <a:buChar char="•"/>
            </a:pPr>
            <a:r>
              <a:rPr lang="en" sz="18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Given upon graduation from program and completion of a written and practical exam</a:t>
            </a:r>
          </a:p>
          <a:p>
            <a:pPr marL="971550" lvl="1" indent="-285750">
              <a:buFont typeface="Arial" charset="0"/>
              <a:buChar char="•"/>
            </a:pPr>
            <a:r>
              <a:rPr lang="en" sz="18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Continuing education requirements </a:t>
            </a:r>
            <a:r>
              <a:rPr lang="en" dirty="0">
                <a:latin typeface="Roboto"/>
                <a:ea typeface="Roboto"/>
                <a:cs typeface="Roboto"/>
                <a:sym typeface="Roboto"/>
              </a:rPr>
              <a:t/>
            </a:r>
            <a:br>
              <a:rPr lang="en" dirty="0">
                <a:latin typeface="Roboto"/>
                <a:ea typeface="Roboto"/>
                <a:cs typeface="Roboto"/>
                <a:sym typeface="Roboto"/>
              </a:rPr>
            </a:br>
            <a:endParaRPr lang="en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2055607" y="3113871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UCLA Community Oral Health Program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6069831" y="3113872"/>
            <a:ext cx="563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cs typeface="Times New Roman" panose="02020603050405020304" pitchFamily="18" charset="0"/>
              </a:rPr>
              <a:t>Module 13:  Careers in Dentistry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606" y="6210300"/>
            <a:ext cx="1028700" cy="4953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077607"/>
            <a:ext cx="1425777" cy="62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15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305807" y="489670"/>
            <a:ext cx="8520600" cy="8010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" dirty="0"/>
              <a:t>Work outlook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898142" y="1828800"/>
            <a:ext cx="7079700" cy="20286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57200" indent="-317500">
              <a:lnSpc>
                <a:spcPct val="150000"/>
              </a:lnSpc>
              <a:spcBef>
                <a:spcPts val="1000"/>
              </a:spcBef>
              <a:spcAft>
                <a:spcPts val="200"/>
              </a:spcAft>
              <a:buClr>
                <a:srgbClr val="191B0E"/>
              </a:buClr>
              <a:buSzPct val="100000"/>
              <a:buFont typeface="Arial" charset="0"/>
              <a:buChar char="•"/>
            </a:pPr>
            <a:r>
              <a:rPr lang="en" sz="1400" dirty="0">
                <a:solidFill>
                  <a:srgbClr val="191B0E"/>
                </a:solidFill>
                <a:latin typeface="Roboto"/>
                <a:ea typeface="Roboto"/>
                <a:cs typeface="Roboto"/>
                <a:sym typeface="Roboto"/>
              </a:rPr>
              <a:t>Almost all dental hygienists work in dentists’ offices. A small number of hygienists work in other places such as schools, outpatient clinics or in educational settings .</a:t>
            </a:r>
          </a:p>
          <a:p>
            <a:pPr marL="457200" indent="-317500">
              <a:lnSpc>
                <a:spcPct val="150000"/>
              </a:lnSpc>
              <a:spcBef>
                <a:spcPts val="1000"/>
              </a:spcBef>
              <a:spcAft>
                <a:spcPts val="200"/>
              </a:spcAft>
              <a:buClr>
                <a:srgbClr val="191B0E"/>
              </a:buClr>
              <a:buSzPct val="100000"/>
              <a:buFont typeface="Arial" charset="0"/>
              <a:buChar char="•"/>
            </a:pPr>
            <a:r>
              <a:rPr lang="en" sz="1400" dirty="0">
                <a:solidFill>
                  <a:srgbClr val="191B0E"/>
                </a:solidFill>
                <a:latin typeface="Roboto"/>
                <a:ea typeface="Roboto"/>
                <a:cs typeface="Roboto"/>
                <a:sym typeface="Roboto"/>
              </a:rPr>
              <a:t>Dentists often hire hygienists to work part time for only a few days a week.</a:t>
            </a:r>
          </a:p>
          <a:p>
            <a:pPr marL="457200" indent="-317500">
              <a:lnSpc>
                <a:spcPct val="150000"/>
              </a:lnSpc>
              <a:spcBef>
                <a:spcPts val="1000"/>
              </a:spcBef>
              <a:spcAft>
                <a:spcPts val="200"/>
              </a:spcAft>
              <a:buClr>
                <a:srgbClr val="191B0E"/>
              </a:buClr>
              <a:buSzPct val="100000"/>
              <a:buFont typeface="Arial" charset="0"/>
              <a:buChar char="•"/>
            </a:pPr>
            <a:r>
              <a:rPr lang="en" sz="1400" dirty="0">
                <a:solidFill>
                  <a:srgbClr val="191B0E"/>
                </a:solidFill>
                <a:latin typeface="Roboto"/>
                <a:ea typeface="Roboto"/>
                <a:cs typeface="Roboto"/>
                <a:sym typeface="Roboto"/>
              </a:rPr>
              <a:t>Stress level is average; occupation flexibility is high allowing hygienists to have an alternative working schedule and work life balance</a:t>
            </a:r>
          </a:p>
          <a:p>
            <a:pPr>
              <a:buNone/>
            </a:pPr>
            <a:endParaRPr dirty="0"/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8493" y="4036026"/>
            <a:ext cx="3358999" cy="196472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 rot="16200000">
            <a:off x="-2055607" y="3113871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UCLA Community Oral Health Program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6069831" y="3113872"/>
            <a:ext cx="563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cs typeface="Times New Roman" panose="02020603050405020304" pitchFamily="18" charset="0"/>
              </a:rPr>
              <a:t>Module 13:  Careers in Dentistry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606" y="6210300"/>
            <a:ext cx="1028700" cy="4953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077607"/>
            <a:ext cx="1425777" cy="62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203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311700" y="489670"/>
            <a:ext cx="8520600" cy="8010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" dirty="0"/>
              <a:t>Administrative jobs in dentistry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796915" y="1781273"/>
            <a:ext cx="6746886" cy="3938423"/>
          </a:xfrm>
          <a:prstGeom prst="rect">
            <a:avLst/>
          </a:prstGeom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/>
          <a:p>
            <a:pPr marL="514350" indent="-285750">
              <a:buClr>
                <a:srgbClr val="000000"/>
              </a:buClr>
              <a:buFont typeface="Arial" charset="0"/>
              <a:buChar char="•"/>
            </a:pPr>
            <a:r>
              <a:rPr lang="en" sz="20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Dental Receptionist</a:t>
            </a:r>
          </a:p>
          <a:p>
            <a:pPr marL="514350" indent="-285750">
              <a:buClr>
                <a:srgbClr val="000000"/>
              </a:buClr>
              <a:buFont typeface="Arial" charset="0"/>
              <a:buChar char="•"/>
            </a:pPr>
            <a:r>
              <a:rPr lang="en" sz="20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Dental Office Manager</a:t>
            </a:r>
          </a:p>
          <a:p>
            <a:pPr marL="514350" indent="-285750">
              <a:buClr>
                <a:srgbClr val="000000"/>
              </a:buClr>
              <a:buFont typeface="Arial" charset="0"/>
              <a:buChar char="•"/>
            </a:pPr>
            <a:r>
              <a:rPr lang="en" sz="20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Patient Care/Treatment Plan Coordinator</a:t>
            </a:r>
          </a:p>
          <a:p>
            <a:pPr marL="514350" indent="-285750">
              <a:buClr>
                <a:srgbClr val="000000"/>
              </a:buClr>
              <a:buFont typeface="Arial" charset="0"/>
              <a:buChar char="•"/>
            </a:pPr>
            <a:r>
              <a:rPr lang="en" sz="20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Research Assistant/Coordinator</a:t>
            </a:r>
          </a:p>
          <a:p>
            <a:pPr marL="514350" indent="-285750">
              <a:buClr>
                <a:srgbClr val="000000"/>
              </a:buClr>
              <a:buFont typeface="Arial" charset="0"/>
              <a:buChar char="•"/>
            </a:pPr>
            <a:r>
              <a:rPr lang="en" sz="20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Administrative Assistant </a:t>
            </a:r>
          </a:p>
          <a:p>
            <a:pPr marL="514350" indent="-285750">
              <a:buClr>
                <a:srgbClr val="000000"/>
              </a:buClr>
              <a:buFont typeface="Arial" charset="0"/>
              <a:buChar char="•"/>
            </a:pPr>
            <a:r>
              <a:rPr lang="en" sz="20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Oral Health </a:t>
            </a:r>
            <a:r>
              <a:rPr lang="en" sz="2000" dirty="0" smtClea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Educator</a:t>
            </a:r>
          </a:p>
          <a:p>
            <a:pPr marL="514350" indent="-285750">
              <a:buClr>
                <a:srgbClr val="000000"/>
              </a:buClr>
              <a:buFont typeface="Arial" charset="0"/>
              <a:buChar char="•"/>
            </a:pPr>
            <a:endParaRPr lang="en" sz="20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28600" indent="0">
              <a:buClr>
                <a:srgbClr val="000000"/>
              </a:buClr>
              <a:buNone/>
            </a:pPr>
            <a:endParaRPr lang="en" sz="20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85750" indent="-285750">
              <a:buFont typeface="Wingdings" charset="2"/>
              <a:buChar char="v"/>
            </a:pPr>
            <a:r>
              <a:rPr lang="en" sz="20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Most of these positions require a general education degree (B.S. or B.A.) or a high school diploma.</a:t>
            </a:r>
          </a:p>
          <a:p>
            <a:pPr marL="285750" indent="-285750">
              <a:buFont typeface="Wingdings" charset="2"/>
              <a:buChar char="v"/>
            </a:pPr>
            <a:r>
              <a:rPr lang="en" sz="20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You can find job openings at dental offices and university job listing sites.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2055607" y="3113871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UCLA Community Oral Health Program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6069831" y="3113872"/>
            <a:ext cx="563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cs typeface="Times New Roman" panose="02020603050405020304" pitchFamily="18" charset="0"/>
              </a:rPr>
              <a:t>Module 13:  Careers in Dentistry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606" y="6210300"/>
            <a:ext cx="1028700" cy="495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077607"/>
            <a:ext cx="1425777" cy="62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769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11700" y="566377"/>
            <a:ext cx="8520600" cy="8010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" dirty="0"/>
              <a:t>Other Resources 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947823" y="1988403"/>
            <a:ext cx="7166786" cy="33402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Helpful sites: </a:t>
            </a:r>
          </a:p>
          <a:p>
            <a:pPr marL="285750" indent="-285750">
              <a:buFont typeface="Wingdings" charset="2"/>
              <a:buChar char="Ø"/>
            </a:pPr>
            <a:r>
              <a:rPr lang="en" dirty="0" err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Mydentaljobs.com</a:t>
            </a:r>
            <a:endParaRPr lang="en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Google search: </a:t>
            </a:r>
          </a:p>
          <a:p>
            <a:pPr marL="582930" lvl="1" indent="-285750"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UCLA Health System Careers </a:t>
            </a:r>
          </a:p>
          <a:p>
            <a:pPr marL="582930" lvl="1" indent="-285750"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UCLA School of Dentistry Careers 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-2055607" y="3113871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UCLA Community Oral Health Program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6069831" y="3113872"/>
            <a:ext cx="563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cs typeface="Times New Roman" panose="02020603050405020304" pitchFamily="18" charset="0"/>
              </a:rPr>
              <a:t>Module 13:  Careers in Dentistry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606" y="6210300"/>
            <a:ext cx="1028700" cy="4953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077607"/>
            <a:ext cx="1425777" cy="62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115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 idx="4294967295"/>
          </p:nvPr>
        </p:nvSpPr>
        <p:spPr>
          <a:xfrm>
            <a:off x="2711450" y="1219200"/>
            <a:ext cx="3536950" cy="3536950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r>
              <a:rPr lang="en" sz="6600" dirty="0"/>
              <a:t>Thank you!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2055607" y="3113871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UCLA Community Oral Health Program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6069831" y="3113872"/>
            <a:ext cx="563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cs typeface="Times New Roman" panose="02020603050405020304" pitchFamily="18" charset="0"/>
              </a:rPr>
              <a:t>Module 13:  Careers in Dentistry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606" y="6210300"/>
            <a:ext cx="1028700" cy="495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077607"/>
            <a:ext cx="1425777" cy="62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22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/>
          <a:p>
            <a:r>
              <a:rPr lang="en" dirty="0"/>
              <a:t> </a:t>
            </a:r>
            <a:r>
              <a:rPr lang="en-US" dirty="0" smtClean="0"/>
              <a:t>D</a:t>
            </a:r>
            <a:r>
              <a:rPr lang="en" dirty="0" err="1" smtClean="0"/>
              <a:t>entist</a:t>
            </a:r>
            <a:endParaRPr lang="en" dirty="0"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15200" y="1828800"/>
            <a:ext cx="4007678" cy="44536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4 years </a:t>
            </a:r>
            <a:r>
              <a:rPr lang="en" dirty="0" smtClea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college: BS </a:t>
            </a:r>
            <a:r>
              <a:rPr lang="en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or BA</a:t>
            </a:r>
          </a:p>
          <a:p>
            <a:r>
              <a:rPr lang="en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4 </a:t>
            </a:r>
            <a:r>
              <a:rPr lang="en" dirty="0" smtClea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years: </a:t>
            </a:r>
            <a:r>
              <a:rPr lang="en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DDS/DMD (General Dentistry)</a:t>
            </a:r>
          </a:p>
          <a:p>
            <a:r>
              <a:rPr lang="en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1 to 3 years: Specialization (optional)</a:t>
            </a:r>
            <a:r>
              <a:rPr lang="en" dirty="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endParaRPr dirty="0">
              <a:latin typeface="Arial"/>
              <a:ea typeface="Arial"/>
              <a:cs typeface="Arial"/>
              <a:sym typeface="Arial"/>
            </a:endParaRPr>
          </a:p>
          <a:p>
            <a:endParaRPr dirty="0"/>
          </a:p>
        </p:txBody>
      </p:sp>
      <p:pic>
        <p:nvPicPr>
          <p:cNvPr id="65" name="Shape 65" descr="cowh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2986" y="1935183"/>
            <a:ext cx="3484180" cy="2970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606" y="6210300"/>
            <a:ext cx="1028700" cy="495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077607"/>
            <a:ext cx="1425777" cy="62799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16200000">
            <a:off x="-2055607" y="3113871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UCLA Community Oral Health Program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6069831" y="3113872"/>
            <a:ext cx="563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cs typeface="Times New Roman" panose="02020603050405020304" pitchFamily="18" charset="0"/>
              </a:rPr>
              <a:t>Module 13:  Careers in Dentistry</a:t>
            </a:r>
          </a:p>
        </p:txBody>
      </p:sp>
    </p:spTree>
    <p:extLst>
      <p:ext uri="{BB962C8B-B14F-4D97-AF65-F5344CB8AC3E}">
        <p14:creationId xmlns:p14="http://schemas.microsoft.com/office/powerpoint/2010/main" val="220124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569682"/>
            <a:ext cx="8520600" cy="8010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" dirty="0"/>
              <a:t>Duties of Dentist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00862" y="1822526"/>
            <a:ext cx="7942276" cy="33402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57200" indent="-342900">
              <a:buClr>
                <a:srgbClr val="404040"/>
              </a:buClr>
              <a:buSzPct val="100000"/>
              <a:buFont typeface="Arial" charset="0"/>
              <a:buChar char="•"/>
            </a:pPr>
            <a:r>
              <a:rPr lang="en" dirty="0">
                <a:solidFill>
                  <a:srgbClr val="404040"/>
                </a:solidFill>
                <a:latin typeface="Roboto"/>
                <a:ea typeface="Roboto"/>
                <a:cs typeface="Roboto"/>
                <a:sym typeface="Roboto"/>
              </a:rPr>
              <a:t>Diagnosing oral diseases.</a:t>
            </a:r>
          </a:p>
          <a:p>
            <a:pPr marL="457200" indent="-342900">
              <a:buClr>
                <a:srgbClr val="404040"/>
              </a:buClr>
              <a:buSzPct val="100000"/>
              <a:buFont typeface="Arial" charset="0"/>
              <a:buChar char="•"/>
            </a:pPr>
            <a:r>
              <a:rPr lang="en" dirty="0">
                <a:solidFill>
                  <a:srgbClr val="404040"/>
                </a:solidFill>
                <a:latin typeface="Roboto"/>
                <a:ea typeface="Roboto"/>
                <a:cs typeface="Roboto"/>
                <a:sym typeface="Roboto"/>
              </a:rPr>
              <a:t>Promoting oral health and disease prevention.</a:t>
            </a:r>
          </a:p>
          <a:p>
            <a:pPr marL="457200" indent="-342900">
              <a:buClr>
                <a:srgbClr val="404040"/>
              </a:buClr>
              <a:buSzPct val="100000"/>
              <a:buFont typeface="Arial" charset="0"/>
              <a:buChar char="•"/>
            </a:pPr>
            <a:r>
              <a:rPr lang="en" dirty="0">
                <a:solidFill>
                  <a:srgbClr val="404040"/>
                </a:solidFill>
                <a:latin typeface="Roboto"/>
                <a:ea typeface="Roboto"/>
                <a:cs typeface="Roboto"/>
                <a:sym typeface="Roboto"/>
              </a:rPr>
              <a:t>Creating treatment plans to maintain or restore the oral health of their patients.</a:t>
            </a:r>
          </a:p>
          <a:p>
            <a:pPr marL="457200" indent="-342900">
              <a:buClr>
                <a:srgbClr val="404040"/>
              </a:buClr>
              <a:buSzPct val="100000"/>
              <a:buFont typeface="Arial" charset="0"/>
              <a:buChar char="•"/>
            </a:pPr>
            <a:r>
              <a:rPr lang="en" dirty="0">
                <a:solidFill>
                  <a:srgbClr val="404040"/>
                </a:solidFill>
                <a:latin typeface="Roboto"/>
                <a:ea typeface="Roboto"/>
                <a:cs typeface="Roboto"/>
                <a:sym typeface="Roboto"/>
              </a:rPr>
              <a:t>Interpreting x-rays and diagnostic tests.</a:t>
            </a:r>
          </a:p>
          <a:p>
            <a:pPr marL="457200" indent="-342900">
              <a:buClr>
                <a:srgbClr val="404040"/>
              </a:buClr>
              <a:buSzPct val="100000"/>
              <a:buFont typeface="Arial" charset="0"/>
              <a:buChar char="•"/>
            </a:pPr>
            <a:r>
              <a:rPr lang="en" dirty="0">
                <a:solidFill>
                  <a:srgbClr val="404040"/>
                </a:solidFill>
                <a:latin typeface="Roboto"/>
                <a:ea typeface="Roboto"/>
                <a:cs typeface="Roboto"/>
                <a:sym typeface="Roboto"/>
              </a:rPr>
              <a:t>Ensuring the safe administration of anesthetics.</a:t>
            </a:r>
          </a:p>
          <a:p>
            <a:pPr marL="457200" indent="-342900">
              <a:buClr>
                <a:srgbClr val="404040"/>
              </a:buClr>
              <a:buSzPct val="100000"/>
              <a:buFont typeface="Arial" charset="0"/>
              <a:buChar char="•"/>
            </a:pPr>
            <a:r>
              <a:rPr lang="en" dirty="0">
                <a:solidFill>
                  <a:srgbClr val="404040"/>
                </a:solidFill>
                <a:latin typeface="Roboto"/>
                <a:ea typeface="Roboto"/>
                <a:cs typeface="Roboto"/>
                <a:sym typeface="Roboto"/>
              </a:rPr>
              <a:t>Monitoring growth and development of the teeth and jaws.</a:t>
            </a:r>
          </a:p>
          <a:p>
            <a:pPr marL="457200" indent="-342900">
              <a:buClr>
                <a:srgbClr val="404040"/>
              </a:buClr>
              <a:buSzPct val="100000"/>
              <a:buFont typeface="Arial" charset="0"/>
              <a:buChar char="•"/>
            </a:pPr>
            <a:r>
              <a:rPr lang="en" dirty="0">
                <a:solidFill>
                  <a:srgbClr val="404040"/>
                </a:solidFill>
                <a:latin typeface="Roboto"/>
                <a:ea typeface="Roboto"/>
                <a:cs typeface="Roboto"/>
                <a:sym typeface="Roboto"/>
              </a:rPr>
              <a:t>Performing surgical procedures on the teeth, bone and soft tissues of the oral cavity.</a:t>
            </a:r>
          </a:p>
          <a:p>
            <a:pPr>
              <a:buNone/>
            </a:pPr>
            <a:endParaRPr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2055607" y="3113871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UCLA Community Oral </a:t>
            </a:r>
            <a:r>
              <a:rPr lang="en-US" sz="1200" dirty="0" smtClean="0"/>
              <a:t>Health </a:t>
            </a:r>
            <a:r>
              <a:rPr lang="en-US" sz="1200" dirty="0"/>
              <a:t>Program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6069831" y="3113872"/>
            <a:ext cx="563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cs typeface="Times New Roman" panose="02020603050405020304" pitchFamily="18" charset="0"/>
              </a:rPr>
              <a:t>Module 13:  Careers in Dentistry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606" y="6210300"/>
            <a:ext cx="1028700" cy="4953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077607"/>
            <a:ext cx="1425777" cy="62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706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06593" y="778265"/>
            <a:ext cx="8520600" cy="8010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" dirty="0"/>
              <a:t>Steps to DDS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755947" y="1745288"/>
            <a:ext cx="7632107" cy="3340200"/>
          </a:xfrm>
          <a:prstGeom prst="rect">
            <a:avLst/>
          </a:prstGeom>
          <a:noFill/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Roboto"/>
              </a:rPr>
              <a:t>Step 1: </a:t>
            </a:r>
            <a:r>
              <a:rPr lang="en-US" dirty="0">
                <a:solidFill>
                  <a:schemeClr val="tx1"/>
                </a:solidFill>
                <a:latin typeface="Roboto"/>
              </a:rPr>
              <a:t>Enroll in a Bachelor's Degree </a:t>
            </a:r>
            <a:r>
              <a:rPr lang="en-US" dirty="0" smtClean="0">
                <a:solidFill>
                  <a:schemeClr val="tx1"/>
                </a:solidFill>
                <a:latin typeface="Roboto"/>
              </a:rPr>
              <a:t>Program. Dental</a:t>
            </a:r>
            <a:r>
              <a:rPr lang="en-US" dirty="0">
                <a:solidFill>
                  <a:schemeClr val="tx1"/>
                </a:solidFill>
                <a:latin typeface="Roboto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Roboto"/>
              </a:rPr>
              <a:t>schools </a:t>
            </a:r>
            <a:r>
              <a:rPr lang="en-US" dirty="0">
                <a:solidFill>
                  <a:schemeClr val="tx1"/>
                </a:solidFill>
                <a:latin typeface="Roboto"/>
              </a:rPr>
              <a:t>generally require applicants to hold </a:t>
            </a:r>
            <a:r>
              <a:rPr lang="en-US" dirty="0" smtClean="0">
                <a:solidFill>
                  <a:schemeClr val="tx1"/>
                </a:solidFill>
                <a:latin typeface="Roboto"/>
              </a:rPr>
              <a:t>bachelor's degrees </a:t>
            </a:r>
            <a:r>
              <a:rPr lang="en-US" dirty="0">
                <a:solidFill>
                  <a:schemeClr val="tx1"/>
                </a:solidFill>
                <a:latin typeface="Roboto"/>
              </a:rPr>
              <a:t>before gaining </a:t>
            </a:r>
            <a:r>
              <a:rPr lang="en-US" dirty="0" smtClean="0">
                <a:solidFill>
                  <a:schemeClr val="tx1"/>
                </a:solidFill>
                <a:latin typeface="Roboto"/>
              </a:rPr>
              <a:t>admission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Roboto"/>
            </a:endParaRP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Roboto"/>
              </a:rPr>
              <a:t>Step 2: </a:t>
            </a:r>
            <a:r>
              <a:rPr lang="en-US" dirty="0">
                <a:solidFill>
                  <a:schemeClr val="tx1"/>
                </a:solidFill>
                <a:latin typeface="Roboto"/>
              </a:rPr>
              <a:t>Take the Dental Admission Test</a:t>
            </a:r>
            <a:r>
              <a:rPr lang="en-US" dirty="0" smtClean="0">
                <a:solidFill>
                  <a:schemeClr val="tx1"/>
                </a:solidFill>
                <a:latin typeface="Roboto"/>
              </a:rPr>
              <a:t>.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Roboto"/>
            </a:endParaRP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Roboto"/>
              </a:rPr>
              <a:t>Step 3: </a:t>
            </a:r>
            <a:r>
              <a:rPr lang="en-US" dirty="0">
                <a:solidFill>
                  <a:schemeClr val="tx1"/>
                </a:solidFill>
                <a:latin typeface="Roboto"/>
              </a:rPr>
              <a:t>Earn a Dental Degree</a:t>
            </a:r>
            <a:r>
              <a:rPr lang="en-US" dirty="0" smtClean="0">
                <a:solidFill>
                  <a:schemeClr val="tx1"/>
                </a:solidFill>
                <a:latin typeface="Roboto"/>
              </a:rPr>
              <a:t>.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Roboto"/>
            </a:endParaRP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Roboto"/>
              </a:rPr>
              <a:t>Step 4: </a:t>
            </a:r>
            <a:r>
              <a:rPr lang="en-US" dirty="0">
                <a:solidFill>
                  <a:schemeClr val="tx1"/>
                </a:solidFill>
                <a:latin typeface="Roboto"/>
              </a:rPr>
              <a:t>Obtain Licensure. </a:t>
            </a:r>
            <a:endParaRPr lang="en-US" dirty="0" smtClean="0">
              <a:solidFill>
                <a:schemeClr val="tx1"/>
              </a:solidFill>
              <a:latin typeface="Roboto"/>
            </a:endParaRPr>
          </a:p>
          <a:p>
            <a:pPr>
              <a:buNone/>
            </a:pPr>
            <a:endParaRPr lang="en-US" b="1" dirty="0">
              <a:solidFill>
                <a:schemeClr val="tx1"/>
              </a:solidFill>
              <a:latin typeface="Roboto"/>
            </a:endParaRP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Roboto"/>
              </a:rPr>
              <a:t>Step 5: </a:t>
            </a:r>
            <a:r>
              <a:rPr lang="en-US" dirty="0">
                <a:solidFill>
                  <a:schemeClr val="tx1"/>
                </a:solidFill>
                <a:latin typeface="Roboto"/>
              </a:rPr>
              <a:t>Consider a Specialization or start Practicing</a:t>
            </a:r>
            <a:r>
              <a:rPr lang="en-US" dirty="0" smtClean="0">
                <a:solidFill>
                  <a:schemeClr val="tx1"/>
                </a:solidFill>
                <a:latin typeface="Roboto"/>
              </a:rPr>
              <a:t>.</a:t>
            </a:r>
            <a:endParaRPr lang="en-US" dirty="0">
              <a:solidFill>
                <a:schemeClr val="tx1"/>
              </a:solidFill>
              <a:latin typeface="Roboto"/>
            </a:endParaRPr>
          </a:p>
          <a:p>
            <a:pPr>
              <a:buNone/>
            </a:pPr>
            <a:endParaRPr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2055607" y="3113871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UCLA Community Oral Health Program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6069831" y="3113872"/>
            <a:ext cx="563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cs typeface="Times New Roman" panose="02020603050405020304" pitchFamily="18" charset="0"/>
              </a:rPr>
              <a:t>Module 13:  Careers in Dentistry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606" y="6210300"/>
            <a:ext cx="1028700" cy="4953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077607"/>
            <a:ext cx="1425777" cy="62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273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 idx="4294967295"/>
          </p:nvPr>
        </p:nvSpPr>
        <p:spPr>
          <a:xfrm>
            <a:off x="306592" y="257737"/>
            <a:ext cx="8227807" cy="1048724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/>
          <a:p>
            <a:r>
              <a:rPr lang="en-US" dirty="0"/>
              <a:t>D</a:t>
            </a:r>
            <a:r>
              <a:rPr lang="en" dirty="0" err="1" smtClean="0"/>
              <a:t>ental</a:t>
            </a:r>
            <a:r>
              <a:rPr lang="en" dirty="0" smtClean="0"/>
              <a:t> </a:t>
            </a:r>
            <a:r>
              <a:rPr lang="en" dirty="0"/>
              <a:t>Assistant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subTitle" idx="4294967295"/>
          </p:nvPr>
        </p:nvSpPr>
        <p:spPr>
          <a:xfrm>
            <a:off x="0" y="3702050"/>
            <a:ext cx="4440238" cy="13462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endParaRPr sz="15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algn="l"/>
            <a:endParaRPr sz="1500" dirty="0"/>
          </a:p>
          <a:p>
            <a:endParaRPr sz="1500" dirty="0"/>
          </a:p>
        </p:txBody>
      </p:sp>
      <p:pic>
        <p:nvPicPr>
          <p:cNvPr id="85" name="Shape 85" descr="mainImage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3383" y="1676400"/>
            <a:ext cx="4886374" cy="3695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 rot="16200000">
            <a:off x="-2055607" y="3113871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UCLA Community Oral Health Program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6069831" y="3113872"/>
            <a:ext cx="563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cs typeface="Times New Roman" panose="02020603050405020304" pitchFamily="18" charset="0"/>
              </a:rPr>
              <a:t>Module 13:  Careers in Dentistry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606" y="6210300"/>
            <a:ext cx="1028700" cy="4953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077607"/>
            <a:ext cx="1425777" cy="62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08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02720"/>
            <a:ext cx="8520600" cy="8010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" sz="3200" dirty="0"/>
              <a:t>Options you have for being a dental assistant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1038719" y="1826829"/>
            <a:ext cx="7066562" cy="3894083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57200" indent="-323850">
              <a:buClr>
                <a:srgbClr val="000000"/>
              </a:buClr>
              <a:buSzPct val="100000"/>
              <a:buFont typeface="Roboto"/>
              <a:buAutoNum type="arabicPeriod"/>
            </a:pPr>
            <a:r>
              <a:rPr lang="en" sz="1800" b="1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Dental Assistant (DA)</a:t>
            </a:r>
          </a:p>
          <a:p>
            <a:pPr marL="914400" lvl="1" indent="-323850">
              <a:buClr>
                <a:srgbClr val="000000"/>
              </a:buClr>
              <a:buSzPct val="100000"/>
              <a:buFont typeface="Roboto"/>
              <a:buAutoNum type="alphaLcPeriod"/>
            </a:pPr>
            <a:r>
              <a:rPr lang="en" sz="18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9-12 month program at a community college or technical school or </a:t>
            </a:r>
          </a:p>
          <a:p>
            <a:pPr marL="914400" lvl="1" indent="-323850">
              <a:buClr>
                <a:srgbClr val="000000"/>
              </a:buClr>
              <a:buSzPct val="100000"/>
              <a:buFont typeface="Roboto"/>
              <a:buAutoNum type="alphaLcPeriod"/>
            </a:pPr>
            <a:r>
              <a:rPr lang="en" sz="18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Gain work experience with a licensed dentist in the US </a:t>
            </a:r>
          </a:p>
          <a:p>
            <a:pPr marL="457200" indent="-323850">
              <a:buClr>
                <a:srgbClr val="000000"/>
              </a:buClr>
              <a:buSzPct val="100000"/>
              <a:buFont typeface="Roboto"/>
              <a:buAutoNum type="arabicPeriod"/>
            </a:pPr>
            <a:r>
              <a:rPr lang="en" sz="1800" b="1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Registered Dental Assistant (RDA)</a:t>
            </a:r>
          </a:p>
          <a:p>
            <a:pPr marL="914400" lvl="1" indent="-323850">
              <a:buClr>
                <a:srgbClr val="000000"/>
              </a:buClr>
              <a:buSzPct val="100000"/>
              <a:buFont typeface="Roboto"/>
              <a:buAutoNum type="alphaLcPeriod"/>
            </a:pPr>
            <a:r>
              <a:rPr lang="en" sz="18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Licensed with the state of California to perform more duties than a dental assistant </a:t>
            </a:r>
          </a:p>
          <a:p>
            <a:pPr marL="914400" lvl="1" indent="-323850">
              <a:buClr>
                <a:srgbClr val="000000"/>
              </a:buClr>
              <a:buSzPct val="100000"/>
              <a:buFont typeface="Roboto"/>
              <a:buAutoNum type="alphaLcPeriod"/>
            </a:pPr>
            <a:r>
              <a:rPr lang="en" sz="18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Higher pay than a DA</a:t>
            </a:r>
          </a:p>
          <a:p>
            <a:pPr marL="457200" indent="-323850">
              <a:buClr>
                <a:srgbClr val="000000"/>
              </a:buClr>
              <a:buSzPct val="100000"/>
              <a:buFont typeface="Roboto"/>
              <a:buAutoNum type="arabicPeriod"/>
            </a:pPr>
            <a:r>
              <a:rPr lang="en" sz="1800" b="1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Registered Dental Assistant w/ Extended Functions (RDAEF)</a:t>
            </a:r>
          </a:p>
          <a:p>
            <a:pPr marL="914400" lvl="1" indent="-323850">
              <a:buClr>
                <a:srgbClr val="000000"/>
              </a:buClr>
              <a:buSzPct val="100000"/>
              <a:buFont typeface="Roboto"/>
              <a:buAutoNum type="alphaLcPeriod"/>
            </a:pPr>
            <a:r>
              <a:rPr lang="en" sz="18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Requires additional education after completing an RDA program </a:t>
            </a:r>
          </a:p>
          <a:p>
            <a:pPr marL="914400" lvl="1" indent="-323850">
              <a:buClr>
                <a:srgbClr val="000000"/>
              </a:buClr>
              <a:buSzPct val="100000"/>
              <a:buFont typeface="Roboto"/>
              <a:buAutoNum type="alphaLcPeriod"/>
            </a:pPr>
            <a:r>
              <a:rPr lang="en" sz="18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Must take board exams to be certified in extended functions </a:t>
            </a:r>
          </a:p>
          <a:p>
            <a:pPr marL="914400" lvl="1" indent="-323850">
              <a:buClr>
                <a:srgbClr val="000000"/>
              </a:buClr>
              <a:buSzPct val="100000"/>
              <a:buFont typeface="Roboto"/>
              <a:buAutoNum type="alphaLcPeriod"/>
            </a:pPr>
            <a:r>
              <a:rPr lang="en" sz="18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Higher pay than an RDA</a:t>
            </a:r>
          </a:p>
          <a:p>
            <a:pPr>
              <a:buNone/>
            </a:pPr>
            <a:endParaRPr sz="1100" dirty="0"/>
          </a:p>
          <a:p>
            <a:pPr>
              <a:buNone/>
            </a:pPr>
            <a:endParaRPr sz="11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2055607" y="3113871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UCLA Community Oral Health Program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6069831" y="3113872"/>
            <a:ext cx="563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cs typeface="Times New Roman" panose="02020603050405020304" pitchFamily="18" charset="0"/>
              </a:rPr>
              <a:t>Module 13:  Careers in Dentistry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606" y="6210300"/>
            <a:ext cx="1028700" cy="4953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077607"/>
            <a:ext cx="1425777" cy="62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623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320439"/>
            <a:ext cx="8520600" cy="8010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" sz="4000" dirty="0"/>
              <a:t>Duties of a Registered dental assistant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929423"/>
            <a:ext cx="8520600" cy="33402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514350" indent="-285750">
              <a:buClr>
                <a:srgbClr val="000000"/>
              </a:buClr>
              <a:buFont typeface="Arial" charset="0"/>
              <a:buChar char="•"/>
            </a:pPr>
            <a:r>
              <a:rPr lang="en" sz="20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Registered dental assistants work alongside dentists to provide dental care for patients.</a:t>
            </a:r>
          </a:p>
          <a:p>
            <a:pPr marL="514350" indent="-285750">
              <a:buClr>
                <a:srgbClr val="000000"/>
              </a:buClr>
              <a:buFont typeface="Arial" charset="0"/>
              <a:buChar char="•"/>
            </a:pPr>
            <a:r>
              <a:rPr lang="en" sz="20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Some patient-care tasks include</a:t>
            </a:r>
          </a:p>
          <a:p>
            <a:pPr marL="914400" lvl="1">
              <a:buClr>
                <a:srgbClr val="000000"/>
              </a:buClr>
              <a:buFont typeface="Arial" charset="0"/>
              <a:buChar char="•"/>
            </a:pPr>
            <a:r>
              <a:rPr lang="en" sz="16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Setting up operatory rooms and sterilizing instruments</a:t>
            </a:r>
          </a:p>
          <a:p>
            <a:pPr marL="914400" lvl="1">
              <a:buClr>
                <a:srgbClr val="000000"/>
              </a:buClr>
              <a:buFont typeface="Arial" charset="0"/>
              <a:buChar char="•"/>
            </a:pPr>
            <a:r>
              <a:rPr lang="en" sz="16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Preparing the patient for treatment</a:t>
            </a:r>
          </a:p>
          <a:p>
            <a:pPr marL="914400" lvl="1">
              <a:buClr>
                <a:srgbClr val="000000"/>
              </a:buClr>
              <a:buFont typeface="Arial" charset="0"/>
              <a:buChar char="•"/>
            </a:pPr>
            <a:r>
              <a:rPr lang="en" sz="16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Handing instruments to the dentist</a:t>
            </a:r>
          </a:p>
          <a:p>
            <a:pPr marL="914400" lvl="1">
              <a:buClr>
                <a:srgbClr val="000000"/>
              </a:buClr>
              <a:buFont typeface="Arial" charset="0"/>
              <a:buChar char="•"/>
            </a:pPr>
            <a:r>
              <a:rPr lang="en" sz="16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Educating patients on proper dental care.</a:t>
            </a:r>
          </a:p>
          <a:p>
            <a:pPr marL="514350" indent="-285750">
              <a:buClr>
                <a:srgbClr val="000000"/>
              </a:buClr>
              <a:buFont typeface="Arial" charset="0"/>
              <a:buChar char="•"/>
            </a:pPr>
            <a:r>
              <a:rPr lang="en" sz="20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Other duties include</a:t>
            </a:r>
          </a:p>
          <a:p>
            <a:pPr marL="914400" lvl="1">
              <a:buClr>
                <a:srgbClr val="000000"/>
              </a:buClr>
              <a:buFont typeface="Arial" charset="0"/>
              <a:buChar char="•"/>
            </a:pPr>
            <a:r>
              <a:rPr lang="en" sz="16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Taking and processing x-rays</a:t>
            </a:r>
          </a:p>
          <a:p>
            <a:pPr marL="914400" lvl="1">
              <a:buClr>
                <a:srgbClr val="000000"/>
              </a:buClr>
              <a:buFont typeface="Arial" charset="0"/>
              <a:buChar char="•"/>
            </a:pPr>
            <a:r>
              <a:rPr lang="en" sz="16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Making teeth casts, temporary crowns, and other lab work as needed.</a:t>
            </a:r>
          </a:p>
          <a:p>
            <a:pPr marL="742950" indent="-285750">
              <a:buFont typeface="Arial" charset="0"/>
              <a:buChar char="•"/>
            </a:pPr>
            <a:endParaRPr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2055607" y="3113871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UCLA Community Oral Health Program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6069831" y="3113872"/>
            <a:ext cx="563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cs typeface="Times New Roman" panose="02020603050405020304" pitchFamily="18" charset="0"/>
              </a:rPr>
              <a:t>Module 13:  Careers in Dentistry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606" y="6210300"/>
            <a:ext cx="1028700" cy="4953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077607"/>
            <a:ext cx="1425777" cy="62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374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526574"/>
            <a:ext cx="8520600" cy="8010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" dirty="0"/>
              <a:t>Steps to become an RDA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45093" y="1898587"/>
            <a:ext cx="8520600" cy="33402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57200">
              <a:buClr>
                <a:srgbClr val="000000"/>
              </a:buClr>
              <a:buFont typeface="Roboto"/>
              <a:buAutoNum type="arabicPeriod"/>
            </a:pPr>
            <a:r>
              <a:rPr lang="en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Enroll in a Board-Approved RDA educational program</a:t>
            </a:r>
          </a:p>
          <a:p>
            <a:pPr marL="914400" lvl="1" indent="-342900">
              <a:buClr>
                <a:srgbClr val="000000"/>
              </a:buClr>
              <a:buSzPct val="100000"/>
              <a:buFont typeface="Roboto"/>
              <a:buAutoNum type="alphaLcPeriod"/>
            </a:pPr>
            <a:r>
              <a:rPr lang="en" sz="18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Many community colleges offer a 12-month RDA program.  </a:t>
            </a:r>
          </a:p>
          <a:p>
            <a:pPr marL="914400" lvl="1" indent="-342900">
              <a:buClr>
                <a:srgbClr val="000000"/>
              </a:buClr>
              <a:buSzPct val="100000"/>
              <a:buFont typeface="Roboto"/>
              <a:buAutoNum type="alphaLcPeriod"/>
            </a:pPr>
            <a:r>
              <a:rPr lang="en" sz="1800" u="sng" dirty="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www.dbc.ca.gov</a:t>
            </a:r>
            <a:r>
              <a:rPr lang="en" sz="1800" dirty="0">
                <a:solidFill>
                  <a:srgbClr val="9FC5E8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8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has a list of approved RDA programs. </a:t>
            </a:r>
          </a:p>
          <a:p>
            <a:pPr marL="457200">
              <a:buClr>
                <a:srgbClr val="000000"/>
              </a:buClr>
              <a:buFont typeface="Roboto"/>
              <a:buAutoNum type="arabicPeriod"/>
            </a:pPr>
            <a:r>
              <a:rPr lang="en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Complete courses in coronal polishing and sealants</a:t>
            </a:r>
          </a:p>
          <a:p>
            <a:pPr marL="914400" lvl="1" indent="-342900">
              <a:buClr>
                <a:srgbClr val="000000"/>
              </a:buClr>
              <a:buSzPct val="100000"/>
              <a:buFont typeface="Roboto"/>
              <a:buAutoNum type="alphaLcPeriod"/>
            </a:pPr>
            <a:r>
              <a:rPr lang="en" sz="18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Most of the time included in an RDA Program.  </a:t>
            </a:r>
          </a:p>
          <a:p>
            <a:pPr marL="914400" lvl="1" indent="-342900">
              <a:buClr>
                <a:srgbClr val="000000"/>
              </a:buClr>
              <a:buSzPct val="100000"/>
              <a:buFont typeface="Roboto"/>
              <a:buAutoNum type="alphaLcPeriod"/>
            </a:pPr>
            <a:r>
              <a:rPr lang="en" sz="18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Allows a dental assisting to perform more duties</a:t>
            </a:r>
          </a:p>
          <a:p>
            <a:pPr marL="457200" indent="-342900">
              <a:buClr>
                <a:srgbClr val="000000"/>
              </a:buClr>
              <a:buSzPct val="100000"/>
              <a:buFont typeface="Roboto"/>
              <a:buAutoNum type="arabicPeriod"/>
            </a:pPr>
            <a:r>
              <a:rPr lang="en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Take board-exam to obtain licensure </a:t>
            </a:r>
          </a:p>
          <a:p>
            <a:pPr marL="914400" lvl="1" indent="-342900">
              <a:buClr>
                <a:srgbClr val="000000"/>
              </a:buClr>
              <a:buSzPct val="100000"/>
              <a:buFont typeface="Roboto"/>
              <a:buAutoNum type="alphaLcPeriod"/>
            </a:pPr>
            <a:r>
              <a:rPr lang="en" sz="18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Written and Practical Exams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-2055607" y="3113871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UCLA Community Oral Health Program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6069831" y="3113872"/>
            <a:ext cx="563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cs typeface="Times New Roman" panose="02020603050405020304" pitchFamily="18" charset="0"/>
              </a:rPr>
              <a:t>Module 13:  Careers in Dentistry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606" y="6210300"/>
            <a:ext cx="1028700" cy="4953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077607"/>
            <a:ext cx="1425777" cy="62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837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 idx="4294967295"/>
          </p:nvPr>
        </p:nvSpPr>
        <p:spPr>
          <a:xfrm>
            <a:off x="422324" y="381001"/>
            <a:ext cx="8299353" cy="914400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/>
          <a:p>
            <a:r>
              <a:rPr lang="en" dirty="0"/>
              <a:t>Registered dental hygienist</a:t>
            </a:r>
          </a:p>
        </p:txBody>
      </p:sp>
      <p:pic>
        <p:nvPicPr>
          <p:cNvPr id="111" name="Shape 111" descr="15340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7353" y="1552343"/>
            <a:ext cx="5867400" cy="426248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 rot="16200000">
            <a:off x="-2055607" y="3113871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UCLA Community Oral Health Program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6069831" y="3113872"/>
            <a:ext cx="563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cs typeface="Times New Roman" panose="02020603050405020304" pitchFamily="18" charset="0"/>
              </a:rPr>
              <a:t>Module 13:  Careers in Dentistry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606" y="6210300"/>
            <a:ext cx="1028700" cy="4953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077607"/>
            <a:ext cx="1425777" cy="62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099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2740</TotalTime>
  <Words>948</Words>
  <Application>Microsoft Office PowerPoint</Application>
  <PresentationFormat>On-screen Show (4:3)</PresentationFormat>
  <Paragraphs>132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Book Antiqua</vt:lpstr>
      <vt:lpstr>Calibri</vt:lpstr>
      <vt:lpstr>Century Gothic</vt:lpstr>
      <vt:lpstr>Roboto</vt:lpstr>
      <vt:lpstr>Times New Roman</vt:lpstr>
      <vt:lpstr>Wingdings</vt:lpstr>
      <vt:lpstr>Apothecary</vt:lpstr>
      <vt:lpstr>Do you want to be a dental professional?</vt:lpstr>
      <vt:lpstr> Dentist</vt:lpstr>
      <vt:lpstr>Duties of Dentist</vt:lpstr>
      <vt:lpstr>Steps to DDS</vt:lpstr>
      <vt:lpstr>Dental Assistant</vt:lpstr>
      <vt:lpstr>Options you have for being a dental assistant</vt:lpstr>
      <vt:lpstr>Duties of a Registered dental assistant</vt:lpstr>
      <vt:lpstr>Steps to become an RDA</vt:lpstr>
      <vt:lpstr>Registered dental hygienist</vt:lpstr>
      <vt:lpstr>What is a dental hygienist?</vt:lpstr>
      <vt:lpstr>Duties and responsibilities</vt:lpstr>
      <vt:lpstr>Steps to become RDH </vt:lpstr>
      <vt:lpstr>Work outlook</vt:lpstr>
      <vt:lpstr>Administrative jobs in dentistry</vt:lpstr>
      <vt:lpstr>Other Resources 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COHW Oral Health Curriculum</dc:title>
  <dc:creator>Gabby</dc:creator>
  <cp:lastModifiedBy>UCLA</cp:lastModifiedBy>
  <cp:revision>134</cp:revision>
  <cp:lastPrinted>2017-06-01T22:35:46Z</cp:lastPrinted>
  <dcterms:created xsi:type="dcterms:W3CDTF">2016-07-06T04:20:41Z</dcterms:created>
  <dcterms:modified xsi:type="dcterms:W3CDTF">2017-06-01T23:29:47Z</dcterms:modified>
</cp:coreProperties>
</file>