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3"/>
  </p:notesMasterIdLst>
  <p:handoutMasterIdLst>
    <p:handoutMasterId r:id="rId34"/>
  </p:handoutMasterIdLst>
  <p:sldIdLst>
    <p:sldId id="341" r:id="rId2"/>
    <p:sldId id="342" r:id="rId3"/>
    <p:sldId id="343" r:id="rId4"/>
    <p:sldId id="344" r:id="rId5"/>
    <p:sldId id="345" r:id="rId6"/>
    <p:sldId id="346" r:id="rId7"/>
    <p:sldId id="347" r:id="rId8"/>
    <p:sldId id="348" r:id="rId9"/>
    <p:sldId id="349" r:id="rId10"/>
    <p:sldId id="350" r:id="rId11"/>
    <p:sldId id="351" r:id="rId12"/>
    <p:sldId id="352" r:id="rId13"/>
    <p:sldId id="353" r:id="rId14"/>
    <p:sldId id="354" r:id="rId15"/>
    <p:sldId id="355" r:id="rId16"/>
    <p:sldId id="356" r:id="rId17"/>
    <p:sldId id="326" r:id="rId18"/>
    <p:sldId id="327" r:id="rId19"/>
    <p:sldId id="328" r:id="rId20"/>
    <p:sldId id="329" r:id="rId21"/>
    <p:sldId id="330" r:id="rId22"/>
    <p:sldId id="331" r:id="rId23"/>
    <p:sldId id="332" r:id="rId24"/>
    <p:sldId id="333" r:id="rId25"/>
    <p:sldId id="334" r:id="rId26"/>
    <p:sldId id="335" r:id="rId27"/>
    <p:sldId id="336" r:id="rId28"/>
    <p:sldId id="337" r:id="rId29"/>
    <p:sldId id="338" r:id="rId30"/>
    <p:sldId id="339" r:id="rId31"/>
    <p:sldId id="340" r:id="rId3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10" autoAdjust="0"/>
    <p:restoredTop sz="86553" autoAdjust="0"/>
  </p:normalViewPr>
  <p:slideViewPr>
    <p:cSldViewPr>
      <p:cViewPr varScale="1">
        <p:scale>
          <a:sx n="102" d="100"/>
          <a:sy n="102" d="100"/>
        </p:scale>
        <p:origin x="148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255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350C654-49BD-CF43-94BC-2CE5EE2EC2FF}" type="datetimeFigureOut">
              <a:rPr lang="x-none" smtClean="0"/>
              <a:t>6/1/2017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9009602-033B-0C49-98D6-3D73CE848F88}" type="slidenum">
              <a:rPr lang="uk-UA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756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6F5A104-632B-45C6-A10E-E31FD4B6F553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2A3ED75-99A5-42CA-BA1D-F46D511FD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75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81483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100" dirty="0" smtClean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A licensed professional who educates patients on ways to improve and maintain good oral health. Alongside a dentist, dental hygienists examine patients for signs of oral diseases and provided preventative care.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03515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50000"/>
              </a:lnSpc>
              <a:spcBef>
                <a:spcPts val="1000"/>
              </a:spcBef>
              <a:spcAft>
                <a:spcPts val="200"/>
              </a:spcAft>
              <a:buClr>
                <a:srgbClr val="191B0E"/>
              </a:buClr>
              <a:buSzPct val="100000"/>
              <a:buFont typeface="Arial" charset="0"/>
              <a:buChar char="•"/>
            </a:pPr>
            <a:r>
              <a:rPr lang="en" sz="1100" dirty="0" smtClean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Remove tartar, stains, and plaque from teeth (with nitrous oxide sedation and local anesthesia)</a:t>
            </a:r>
          </a:p>
          <a:p>
            <a:pPr marL="457200" lvl="0" indent="-317500" rtl="0">
              <a:lnSpc>
                <a:spcPct val="150000"/>
              </a:lnSpc>
              <a:spcBef>
                <a:spcPts val="1000"/>
              </a:spcBef>
              <a:spcAft>
                <a:spcPts val="200"/>
              </a:spcAft>
              <a:buClr>
                <a:srgbClr val="191B0E"/>
              </a:buClr>
              <a:buSzPct val="100000"/>
              <a:buFont typeface="Arial" charset="0"/>
              <a:buChar char="•"/>
            </a:pPr>
            <a:r>
              <a:rPr lang="en" sz="1100" dirty="0" smtClean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Apply sealants and fluorides to help protect teeth</a:t>
            </a:r>
          </a:p>
          <a:p>
            <a:pPr marL="457200" lvl="0" indent="-317500" rtl="0">
              <a:lnSpc>
                <a:spcPct val="150000"/>
              </a:lnSpc>
              <a:spcBef>
                <a:spcPts val="1000"/>
              </a:spcBef>
              <a:spcAft>
                <a:spcPts val="200"/>
              </a:spcAft>
              <a:buClr>
                <a:srgbClr val="191B0E"/>
              </a:buClr>
              <a:buSzPct val="100000"/>
              <a:buFont typeface="Arial" charset="0"/>
              <a:buChar char="•"/>
            </a:pPr>
            <a:r>
              <a:rPr lang="en" sz="1100" dirty="0" smtClean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Take and develop dental x rays</a:t>
            </a:r>
          </a:p>
          <a:p>
            <a:pPr marL="457200" lvl="0" indent="-317500" rtl="0">
              <a:lnSpc>
                <a:spcPct val="150000"/>
              </a:lnSpc>
              <a:spcBef>
                <a:spcPts val="1000"/>
              </a:spcBef>
              <a:spcAft>
                <a:spcPts val="200"/>
              </a:spcAft>
              <a:buClr>
                <a:srgbClr val="191B0E"/>
              </a:buClr>
              <a:buSzPct val="100000"/>
              <a:buFont typeface="Arial" charset="0"/>
              <a:buChar char="•"/>
            </a:pPr>
            <a:r>
              <a:rPr lang="en" sz="1100" dirty="0" smtClean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Assist dentist as needed and perform DA duties as well</a:t>
            </a:r>
          </a:p>
          <a:p>
            <a:pPr marL="457200" lvl="0" indent="-317500" rtl="0">
              <a:lnSpc>
                <a:spcPct val="150000"/>
              </a:lnSpc>
              <a:spcBef>
                <a:spcPts val="1000"/>
              </a:spcBef>
              <a:spcAft>
                <a:spcPts val="200"/>
              </a:spcAft>
              <a:buClr>
                <a:srgbClr val="191B0E"/>
              </a:buClr>
              <a:buSzPct val="100000"/>
              <a:buFont typeface="Arial" charset="0"/>
              <a:buChar char="•"/>
            </a:pPr>
            <a:r>
              <a:rPr lang="en" sz="1100" dirty="0" smtClean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Assess patient's oral health and report findings to dentists</a:t>
            </a:r>
          </a:p>
          <a:p>
            <a:pPr marL="457200" lvl="0" indent="-317500" rtl="0">
              <a:lnSpc>
                <a:spcPct val="150000"/>
              </a:lnSpc>
              <a:spcBef>
                <a:spcPts val="1000"/>
              </a:spcBef>
              <a:spcAft>
                <a:spcPts val="200"/>
              </a:spcAft>
              <a:buClr>
                <a:srgbClr val="191B0E"/>
              </a:buClr>
              <a:buSzPct val="100000"/>
              <a:buFont typeface="Arial" charset="0"/>
              <a:buChar char="•"/>
            </a:pPr>
            <a:r>
              <a:rPr lang="en" sz="1100" dirty="0" smtClean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Document patient care and treatment plans</a:t>
            </a:r>
          </a:p>
          <a:p>
            <a:pPr marL="457200" lvl="0" indent="-317500" rtl="0">
              <a:lnSpc>
                <a:spcPct val="150000"/>
              </a:lnSpc>
              <a:spcBef>
                <a:spcPts val="1000"/>
              </a:spcBef>
              <a:spcAft>
                <a:spcPts val="200"/>
              </a:spcAft>
              <a:buClr>
                <a:srgbClr val="191B0E"/>
              </a:buClr>
              <a:buSzPct val="100000"/>
              <a:buFont typeface="Arial" charset="0"/>
              <a:buChar char="•"/>
            </a:pPr>
            <a:r>
              <a:rPr lang="en" sz="1100" dirty="0" smtClean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Educate patients about oral hygiene techniques, such as how to brush and floss correctly</a:t>
            </a:r>
          </a:p>
          <a:p>
            <a:pPr marL="457200" lvl="0" indent="-317500" rtl="0">
              <a:lnSpc>
                <a:spcPct val="150000"/>
              </a:lnSpc>
              <a:spcBef>
                <a:spcPts val="1000"/>
              </a:spcBef>
              <a:spcAft>
                <a:spcPts val="200"/>
              </a:spcAft>
              <a:buClr>
                <a:srgbClr val="191B0E"/>
              </a:buClr>
              <a:buSzPct val="100000"/>
              <a:buFont typeface="Arial" charset="0"/>
              <a:buChar char="•"/>
            </a:pPr>
            <a:r>
              <a:rPr lang="en" sz="1100" dirty="0" smtClean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Dental hygienists use many types of tools to do their job.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4187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" sz="1400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Dental hygienists typically require an associate’s degree or Bachelor's  in dental hygiene (approx. 3-4 years to complete), pre-requisites required</a:t>
            </a:r>
          </a:p>
          <a:p>
            <a:pPr marL="514350" lvl="0" indent="-285750" rtl="0">
              <a:spcBef>
                <a:spcPts val="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" sz="1400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Dental hygiene programs are typically found in community colleges, private schools, and 4-Yr Universities.</a:t>
            </a:r>
          </a:p>
          <a:p>
            <a:pPr marL="514350" lvl="0" indent="-285750" rtl="0">
              <a:spcBef>
                <a:spcPts val="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" sz="1400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Can receive Master’s Degree in Dental Hygiene as well, RDH-EF, RDH-AP</a:t>
            </a:r>
            <a:br>
              <a:rPr lang="en" sz="1400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400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State-specific licensure is required</a:t>
            </a:r>
          </a:p>
          <a:p>
            <a:pPr marL="971550" lvl="1" indent="-285750" rtl="0">
              <a:spcBef>
                <a:spcPts val="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" sz="1400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Given upon graduation from program and completion of a written and practical exam</a:t>
            </a:r>
          </a:p>
          <a:p>
            <a:pPr marL="971550" lvl="1" indent="-285750">
              <a:spcBef>
                <a:spcPts val="0"/>
              </a:spcBef>
              <a:buFont typeface="Arial" charset="0"/>
              <a:buChar char="•"/>
            </a:pPr>
            <a:r>
              <a:rPr lang="en" sz="1400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Continuing education requirements </a:t>
            </a:r>
            <a:endParaRPr lang="en-US" sz="1400" dirty="0" smtClean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71550" lvl="1" indent="-285750">
              <a:spcBef>
                <a:spcPts val="0"/>
              </a:spcBef>
              <a:buFont typeface="Arial" charset="0"/>
              <a:buChar char="•"/>
            </a:pPr>
            <a:endParaRPr lang="en-US" sz="1400" dirty="0" smtClean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71550" lvl="1" indent="-285750">
              <a:spcBef>
                <a:spcPts val="0"/>
              </a:spcBef>
              <a:buFont typeface="Arial" charset="0"/>
              <a:buChar char="•"/>
            </a:pPr>
            <a:r>
              <a:rPr lang="en-US" sz="11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higienista</a:t>
            </a:r>
            <a:r>
              <a:rPr lang="en-US" sz="11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dental </a:t>
            </a:r>
            <a:r>
              <a:rPr lang="en-US" sz="11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certificado</a:t>
            </a:r>
            <a:endParaRPr lang="en-US" sz="11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971550" lvl="1" indent="-285750">
              <a:spcBef>
                <a:spcPts val="0"/>
              </a:spcBef>
              <a:buFont typeface="Arial" charset="0"/>
              <a:buChar char="•"/>
            </a:pPr>
            <a:endParaRPr lang="en-US" sz="11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514350" lvl="0" indent="-285750" rtl="0">
              <a:spcBef>
                <a:spcPts val="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" sz="1400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Can receive Master’s Degree in Dental Hygiene as well, RDH-EF, RDH-AP</a:t>
            </a:r>
            <a:br>
              <a:rPr lang="en" sz="1400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400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State-specific licensure is required</a:t>
            </a:r>
          </a:p>
          <a:p>
            <a:pPr marL="971550" lvl="1" indent="-285750" rtl="0">
              <a:spcBef>
                <a:spcPts val="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" sz="1400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Given upon graduation from program and completion of a written and practical exam</a:t>
            </a:r>
          </a:p>
          <a:p>
            <a:pPr marL="971550" lvl="1" indent="-285750">
              <a:spcBef>
                <a:spcPts val="0"/>
              </a:spcBef>
              <a:buFont typeface="Arial" charset="0"/>
              <a:buChar char="•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61911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50000"/>
              </a:lnSpc>
              <a:spcBef>
                <a:spcPts val="1000"/>
              </a:spcBef>
              <a:spcAft>
                <a:spcPts val="200"/>
              </a:spcAft>
              <a:buClr>
                <a:srgbClr val="191B0E"/>
              </a:buClr>
              <a:buSzPct val="100000"/>
              <a:buFont typeface="Arial" charset="0"/>
              <a:buChar char="•"/>
            </a:pPr>
            <a:r>
              <a:rPr lang="en" sz="1100" dirty="0" smtClean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Almost all dental hygienists work in dentists’ offices. A small number of hygienists work in other places such as schools, outpatient clinics or in educational settings .</a:t>
            </a:r>
          </a:p>
          <a:p>
            <a:pPr marL="457200" lvl="0" indent="-317500" rtl="0">
              <a:lnSpc>
                <a:spcPct val="150000"/>
              </a:lnSpc>
              <a:spcBef>
                <a:spcPts val="1000"/>
              </a:spcBef>
              <a:spcAft>
                <a:spcPts val="200"/>
              </a:spcAft>
              <a:buClr>
                <a:srgbClr val="191B0E"/>
              </a:buClr>
              <a:buSzPct val="100000"/>
              <a:buFont typeface="Arial" charset="0"/>
              <a:buChar char="•"/>
            </a:pPr>
            <a:r>
              <a:rPr lang="en" sz="1100" dirty="0" smtClean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Dentists often hire hygienists to work part time for only a few days a week.</a:t>
            </a:r>
          </a:p>
          <a:p>
            <a:pPr marL="457200" lvl="0" indent="-317500" rtl="0">
              <a:lnSpc>
                <a:spcPct val="150000"/>
              </a:lnSpc>
              <a:spcBef>
                <a:spcPts val="1000"/>
              </a:spcBef>
              <a:spcAft>
                <a:spcPts val="200"/>
              </a:spcAft>
              <a:buClr>
                <a:srgbClr val="191B0E"/>
              </a:buClr>
              <a:buSzPct val="100000"/>
              <a:buFont typeface="Arial" charset="0"/>
              <a:buChar char="•"/>
            </a:pPr>
            <a:r>
              <a:rPr lang="en" sz="1100" dirty="0" smtClean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Stress level is average; occupation flexibility is high allowing hygienists to have an alternative working schedule and work life balance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895400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>
              <a:spcBef>
                <a:spcPts val="0"/>
              </a:spcBef>
              <a:buFont typeface="Wingdings" charset="2"/>
              <a:buChar char="v"/>
            </a:pPr>
            <a:r>
              <a:rPr lang="en" sz="1100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Most of these positions require a general education degree (B.S. or B.A.) or a high school diploma.</a:t>
            </a:r>
          </a:p>
          <a:p>
            <a:pPr marL="285750" lvl="0" indent="-285750">
              <a:spcBef>
                <a:spcPts val="0"/>
              </a:spcBef>
              <a:buFont typeface="Wingdings" charset="2"/>
              <a:buChar char="v"/>
            </a:pPr>
            <a:r>
              <a:rPr lang="en" sz="1100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You can find job openings at dental offices and university job listing sites.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710870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84394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92058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B0CAB-3619-4D70-A7E9-0501F974BF8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101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022C69-AF47-4B82-B8AB-78BE4C9271E2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1569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8709" indent="-188709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45933-7DBF-4386-8404-E5DC4EB4F51B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88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69527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B0CAB-3619-4D70-A7E9-0501F974BF8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463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Performing surgical procedures on the teeth, bone and soft tissues of the oral cavity.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2889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1800"/>
              </a:spcAft>
              <a:buClr>
                <a:srgbClr val="222222"/>
              </a:buClr>
              <a:buSzPct val="100000"/>
              <a:buFont typeface="Roboto"/>
            </a:pPr>
            <a:r>
              <a:rPr lang="en" sz="1100" dirty="0" smtClean="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Step 1: Enroll in a Bachelor's Degree Program. Dental schools generally require applicants to hold bachelor's degrees before gaining admission. ...</a:t>
            </a:r>
          </a:p>
          <a:p>
            <a:pPr marL="457200" lvl="0" indent="-381000" rtl="0">
              <a:spcBef>
                <a:spcPts val="0"/>
              </a:spcBef>
              <a:spcAft>
                <a:spcPts val="1800"/>
              </a:spcAft>
              <a:buClr>
                <a:srgbClr val="222222"/>
              </a:buClr>
              <a:buSzPct val="100000"/>
              <a:buFont typeface="Roboto"/>
            </a:pPr>
            <a:r>
              <a:rPr lang="en" sz="1100" dirty="0" smtClean="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Step 2: Take the Dental Admission Test. ...</a:t>
            </a:r>
          </a:p>
          <a:p>
            <a:pPr marL="457200" lvl="0" indent="-381000" rtl="0">
              <a:spcBef>
                <a:spcPts val="0"/>
              </a:spcBef>
              <a:spcAft>
                <a:spcPts val="1800"/>
              </a:spcAft>
              <a:buClr>
                <a:srgbClr val="222222"/>
              </a:buClr>
              <a:buSzPct val="100000"/>
              <a:buFont typeface="Roboto"/>
            </a:pPr>
            <a:r>
              <a:rPr lang="en" sz="1100" dirty="0" smtClean="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Step 3: Earn a Dental Degree...</a:t>
            </a:r>
          </a:p>
          <a:p>
            <a:pPr marL="457200" lvl="0" indent="-381000" rtl="0">
              <a:spcBef>
                <a:spcPts val="0"/>
              </a:spcBef>
              <a:spcAft>
                <a:spcPts val="1800"/>
              </a:spcAft>
              <a:buClr>
                <a:srgbClr val="222222"/>
              </a:buClr>
              <a:buSzPct val="100000"/>
              <a:buFont typeface="Roboto"/>
            </a:pPr>
            <a:r>
              <a:rPr lang="en" sz="1100" dirty="0" smtClean="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Step 4: Obtain Licensure. ...</a:t>
            </a:r>
          </a:p>
          <a:p>
            <a:pPr marL="457200" lvl="0" indent="-381000" rtl="0">
              <a:spcBef>
                <a:spcPts val="0"/>
              </a:spcBef>
              <a:spcAft>
                <a:spcPts val="1800"/>
              </a:spcAft>
              <a:buClr>
                <a:srgbClr val="222222"/>
              </a:buClr>
              <a:buSzPct val="100000"/>
              <a:buFont typeface="Roboto"/>
            </a:pPr>
            <a:r>
              <a:rPr lang="en" sz="1100" dirty="0" smtClean="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Step 5: Consider a Specialization or start Practicing...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42191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9858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100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Requires additional education after completing an RDA program </a:t>
            </a:r>
            <a:endParaRPr lang="en-US" sz="1100" dirty="0" smtClean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100" b="1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Registered Dental Assistant w/ Extended Functions (RDAEF)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" sz="1100" dirty="0" smtClean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1100" dirty="0" smtClean="0"/>
              <a:t>Options you have for being a dental assistant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8569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100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Making teeth casts, temporary crowns, and other lab work as needed.</a:t>
            </a:r>
            <a:endParaRPr lang="en-US" sz="1100" dirty="0" smtClean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dirty="0" smtClean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514350" lvl="0" indent="-285750" rtl="0">
              <a:spcBef>
                <a:spcPts val="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" sz="1400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Registered dental assistants work alongside dentists to provide dental care for patients.</a:t>
            </a:r>
          </a:p>
          <a:p>
            <a:pPr marL="514350" lvl="0" indent="-285750" rtl="0">
              <a:spcBef>
                <a:spcPts val="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" sz="1400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Some patient-care tasks include</a:t>
            </a:r>
          </a:p>
          <a:p>
            <a:pPr marL="914400" lvl="1" indent="-228600" rtl="0">
              <a:spcBef>
                <a:spcPts val="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" sz="1100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Setting up operatory rooms and sterilizing instruments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" sz="1100" dirty="0" smtClean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3027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Make more simple! 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(I did</a:t>
            </a:r>
            <a:r>
              <a:rPr lang="en-US" baseline="0" dirty="0" smtClean="0">
                <a:sym typeface="Wingdings"/>
              </a:rPr>
              <a:t> in </a:t>
            </a:r>
            <a:r>
              <a:rPr lang="en-US" baseline="0" dirty="0" err="1" smtClean="0">
                <a:sym typeface="Wingdings"/>
              </a:rPr>
              <a:t>spanish</a:t>
            </a:r>
            <a:r>
              <a:rPr lang="en-US" baseline="0" dirty="0" smtClean="0">
                <a:sym typeface="Wingdings"/>
              </a:rPr>
              <a:t>, </a:t>
            </a:r>
            <a:r>
              <a:rPr lang="en-US" baseline="0" dirty="0" err="1" smtClean="0">
                <a:sym typeface="Wingdings"/>
              </a:rPr>
              <a:t>Vivi</a:t>
            </a:r>
            <a:r>
              <a:rPr lang="en-US" baseline="0" dirty="0" smtClean="0">
                <a:sym typeface="Wingdings"/>
              </a:rPr>
              <a:t>)</a:t>
            </a:r>
            <a:endParaRPr lang="en-US" dirty="0" smtClean="0"/>
          </a:p>
          <a:p>
            <a:pPr lvl="0">
              <a:spcBef>
                <a:spcPts val="0"/>
              </a:spcBef>
              <a:buNone/>
            </a:pPr>
            <a:r>
              <a:rPr lang="en-US" dirty="0" smtClean="0"/>
              <a:t>How to become an RDA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867745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6358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F1A6-8832-49D0-B5B9-7334E20CF188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20CDF3A-2C90-4AA4-B03C-E96637B0F5A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F1A6-8832-49D0-B5B9-7334E20CF188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DF3A-2C90-4AA4-B03C-E96637B0F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F1A6-8832-49D0-B5B9-7334E20CF188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DF3A-2C90-4AA4-B03C-E96637B0F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33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/>
          </a:p>
        </p:txBody>
      </p:sp>
      <p:cxnSp>
        <p:nvCxnSpPr>
          <p:cNvPr id="38" name="Shape 38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65500" y="1441867"/>
            <a:ext cx="4045200" cy="2280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65500" y="3793629"/>
            <a:ext cx="4045200" cy="1794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62699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390467"/>
            <a:ext cx="8520600" cy="1068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638233"/>
            <a:ext cx="8520600" cy="445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19511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2802750" y="1070000"/>
            <a:ext cx="3538500" cy="47180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11940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F1A6-8832-49D0-B5B9-7334E20CF188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DF3A-2C90-4AA4-B03C-E96637B0F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F1A6-8832-49D0-B5B9-7334E20CF188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DF3A-2C90-4AA4-B03C-E96637B0F5A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F1A6-8832-49D0-B5B9-7334E20CF188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DF3A-2C90-4AA4-B03C-E96637B0F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F1A6-8832-49D0-B5B9-7334E20CF188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DF3A-2C90-4AA4-B03C-E96637B0F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F1A6-8832-49D0-B5B9-7334E20CF188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DF3A-2C90-4AA4-B03C-E96637B0F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F1A6-8832-49D0-B5B9-7334E20CF188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DF3A-2C90-4AA4-B03C-E96637B0F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F1A6-8832-49D0-B5B9-7334E20CF188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DF3A-2C90-4AA4-B03C-E96637B0F5A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F1A6-8832-49D0-B5B9-7334E20CF188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DF3A-2C90-4AA4-B03C-E96637B0F5A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A6FF1A6-8832-49D0-B5B9-7334E20CF188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20CDF3A-2C90-4AA4-B03C-E96637B0F5A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ha.org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bc.ca.gov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 idx="4294967295"/>
          </p:nvPr>
        </p:nvSpPr>
        <p:spPr>
          <a:xfrm>
            <a:off x="502982" y="1439833"/>
            <a:ext cx="8521700" cy="2690812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s-MX" sz="7000" dirty="0" smtClean="0"/>
              <a:t>Quieres ser un dentista profesional ?</a:t>
            </a:r>
            <a:endParaRPr lang="es-MX" sz="7000" dirty="0"/>
          </a:p>
        </p:txBody>
      </p:sp>
      <p:sp>
        <p:nvSpPr>
          <p:cNvPr id="57" name="Shape 57"/>
          <p:cNvSpPr txBox="1">
            <a:spLocks noGrp="1"/>
          </p:cNvSpPr>
          <p:nvPr>
            <p:ph type="subTitle" idx="4294967295"/>
          </p:nvPr>
        </p:nvSpPr>
        <p:spPr>
          <a:xfrm>
            <a:off x="838200" y="4572000"/>
            <a:ext cx="7683500" cy="881063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/>
          <a:p>
            <a:pPr marL="114300" indent="0" algn="ctr">
              <a:spcBef>
                <a:spcPts val="0"/>
              </a:spcBef>
              <a:buNone/>
            </a:pPr>
            <a:r>
              <a:rPr lang="es-MX" dirty="0" smtClean="0">
                <a:latin typeface="Roboto"/>
                <a:ea typeface="Roboto"/>
                <a:cs typeface="Roboto"/>
                <a:sym typeface="Roboto"/>
              </a:rPr>
              <a:t>Dentista, Higienista Dental, Asistente de Dentista, y mucho más!</a:t>
            </a:r>
            <a:endParaRPr lang="es-MX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531" y="6064569"/>
            <a:ext cx="1028700" cy="495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215" y="5968297"/>
            <a:ext cx="1425777" cy="6279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-2055607" y="3021538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UCLA Proyecto de </a:t>
            </a:r>
            <a:r>
              <a:rPr lang="en-US" sz="1200" dirty="0" err="1"/>
              <a:t>Trabajadores</a:t>
            </a:r>
            <a:r>
              <a:rPr lang="en-US" sz="1200" dirty="0"/>
              <a:t> para la </a:t>
            </a:r>
            <a:r>
              <a:rPr lang="en-US" sz="1200" dirty="0" err="1"/>
              <a:t>Salud</a:t>
            </a:r>
            <a:r>
              <a:rPr lang="en-US" sz="1200" dirty="0"/>
              <a:t> Oral </a:t>
            </a:r>
            <a:r>
              <a:rPr lang="en-US" sz="1200" dirty="0" err="1"/>
              <a:t>en</a:t>
            </a:r>
            <a:r>
              <a:rPr lang="en-US" sz="1200" dirty="0"/>
              <a:t> la </a:t>
            </a:r>
            <a:r>
              <a:rPr lang="en-US" sz="1200" dirty="0" err="1"/>
              <a:t>Comunidad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6069831" y="3113872"/>
            <a:ext cx="563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cs typeface="Times New Roman" panose="02020603050405020304" pitchFamily="18" charset="0"/>
              </a:rPr>
              <a:t>Modulo 13: Carreras en Odontología</a:t>
            </a:r>
            <a:endParaRPr lang="es-MX" sz="1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615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311700" y="489670"/>
            <a:ext cx="8520600" cy="8010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un </a:t>
            </a:r>
            <a:r>
              <a:rPr lang="en-US" dirty="0" err="1" smtClean="0"/>
              <a:t>higienista</a:t>
            </a:r>
            <a:r>
              <a:rPr lang="en-US" dirty="0" smtClean="0"/>
              <a:t> dental ?</a:t>
            </a:r>
            <a:endParaRPr lang="en" dirty="0"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588700" y="1951100"/>
            <a:ext cx="4382037" cy="43735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None/>
            </a:pPr>
            <a:r>
              <a:rPr lang="en-US" sz="20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Un </a:t>
            </a:r>
            <a:r>
              <a:rPr lang="en-US" sz="2000" dirty="0" err="1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profesional</a:t>
            </a:r>
            <a:r>
              <a:rPr lang="en-US" sz="20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licenciado</a:t>
            </a:r>
            <a:r>
              <a:rPr lang="en-US" sz="20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 que </a:t>
            </a:r>
            <a:r>
              <a:rPr lang="en-US" sz="2000" dirty="0" err="1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educa</a:t>
            </a:r>
            <a:r>
              <a:rPr lang="en-US" sz="20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 a </a:t>
            </a:r>
            <a:r>
              <a:rPr lang="en-US" sz="2000" dirty="0" err="1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pacientes</a:t>
            </a:r>
            <a:r>
              <a:rPr lang="en-US" sz="20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sobre</a:t>
            </a:r>
            <a:r>
              <a:rPr lang="en-US" sz="20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maneras</a:t>
            </a:r>
            <a:r>
              <a:rPr lang="en-US" sz="20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-US" sz="2000" dirty="0" err="1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mejorar</a:t>
            </a:r>
            <a:r>
              <a:rPr lang="en-US" sz="20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 y </a:t>
            </a:r>
            <a:r>
              <a:rPr lang="en-US" sz="2000" dirty="0" err="1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manterer</a:t>
            </a:r>
            <a:r>
              <a:rPr lang="en-US" sz="20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buena</a:t>
            </a:r>
            <a:r>
              <a:rPr lang="en-US" sz="20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salud</a:t>
            </a:r>
            <a:r>
              <a:rPr lang="en-US" sz="20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 oral. Junto al </a:t>
            </a:r>
            <a:r>
              <a:rPr lang="en-US" sz="2000" dirty="0" err="1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dentista</a:t>
            </a:r>
            <a:r>
              <a:rPr lang="en-US" sz="20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2000" dirty="0" err="1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higienistas</a:t>
            </a:r>
            <a:r>
              <a:rPr lang="en-US" sz="20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dentales</a:t>
            </a:r>
            <a:r>
              <a:rPr lang="en-US" sz="20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examinan</a:t>
            </a:r>
            <a:r>
              <a:rPr lang="en-US" sz="20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 a </a:t>
            </a:r>
            <a:r>
              <a:rPr lang="en-US" sz="2000" dirty="0" err="1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los</a:t>
            </a:r>
            <a:r>
              <a:rPr lang="en-US" sz="20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pacientes</a:t>
            </a:r>
            <a:r>
              <a:rPr lang="en-US" sz="20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buscando</a:t>
            </a:r>
            <a:r>
              <a:rPr lang="en-US" sz="20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señas</a:t>
            </a:r>
            <a:r>
              <a:rPr lang="en-US" sz="20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-US" sz="2000" dirty="0" err="1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enfermedades</a:t>
            </a:r>
            <a:r>
              <a:rPr lang="en-US" sz="20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orales</a:t>
            </a:r>
            <a:r>
              <a:rPr lang="en-US" sz="20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 y </a:t>
            </a:r>
            <a:r>
              <a:rPr lang="en-US" sz="2000" dirty="0" err="1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dan</a:t>
            </a:r>
            <a:r>
              <a:rPr lang="en-US" sz="20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cuidados</a:t>
            </a:r>
            <a:r>
              <a:rPr lang="en-US" sz="20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preventivos</a:t>
            </a:r>
            <a:r>
              <a:rPr lang="en-US" sz="2000" dirty="0" smtClean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  <a:p>
            <a:pPr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None/>
            </a:pPr>
            <a:endParaRPr lang="en" sz="2000" dirty="0">
              <a:solidFill>
                <a:srgbClr val="191B0E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None/>
            </a:pPr>
            <a:r>
              <a:rPr lang="en-US" sz="20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Para </a:t>
            </a:r>
            <a:r>
              <a:rPr lang="en-US" sz="2000" dirty="0" err="1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más</a:t>
            </a:r>
            <a:r>
              <a:rPr lang="en-US" sz="20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información</a:t>
            </a:r>
            <a:r>
              <a:rPr lang="en-US" sz="20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visite</a:t>
            </a:r>
            <a:r>
              <a:rPr lang="en-US" sz="20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20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 </a:t>
            </a:r>
            <a:r>
              <a:rPr lang="en" sz="2000" u="sng" dirty="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http://www.adha.org/</a:t>
            </a:r>
          </a:p>
          <a:p>
            <a:pPr>
              <a:buNone/>
            </a:pPr>
            <a:endParaRPr dirty="0"/>
          </a:p>
        </p:txBody>
      </p:sp>
      <p:pic>
        <p:nvPicPr>
          <p:cNvPr id="118" name="Shape 1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34522" y="3889013"/>
            <a:ext cx="2431322" cy="180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29853" y="1849411"/>
            <a:ext cx="3461762" cy="190107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 rot="16200000">
            <a:off x="-2055607" y="3021538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UCLA Proyecto de </a:t>
            </a:r>
            <a:r>
              <a:rPr lang="en-US" sz="1200" dirty="0" err="1"/>
              <a:t>Trabajadores</a:t>
            </a:r>
            <a:r>
              <a:rPr lang="en-US" sz="1200" dirty="0"/>
              <a:t> para la </a:t>
            </a:r>
            <a:r>
              <a:rPr lang="en-US" sz="1200" dirty="0" err="1"/>
              <a:t>Salud</a:t>
            </a:r>
            <a:r>
              <a:rPr lang="en-US" sz="1200" dirty="0"/>
              <a:t> Oral </a:t>
            </a:r>
            <a:r>
              <a:rPr lang="en-US" sz="1200" dirty="0" err="1"/>
              <a:t>en</a:t>
            </a:r>
            <a:r>
              <a:rPr lang="en-US" sz="1200" dirty="0"/>
              <a:t> la </a:t>
            </a:r>
            <a:r>
              <a:rPr lang="en-US" sz="1200" dirty="0" err="1"/>
              <a:t>Comunidad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6069831" y="3113872"/>
            <a:ext cx="563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cs typeface="Times New Roman" panose="02020603050405020304" pitchFamily="18" charset="0"/>
              </a:rPr>
              <a:t>Module 13:  Careers in Dentistry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900" y="6210300"/>
            <a:ext cx="1028700" cy="495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694" y="6077607"/>
            <a:ext cx="1425777" cy="62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524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311700" y="461432"/>
            <a:ext cx="8520600" cy="8010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r>
              <a:rPr lang="en-US" dirty="0" err="1" smtClean="0"/>
              <a:t>Responsabilidades</a:t>
            </a:r>
            <a:endParaRPr lang="en" dirty="0"/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588700" y="1732196"/>
            <a:ext cx="8520600" cy="33402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457200" indent="-317500">
              <a:lnSpc>
                <a:spcPct val="150000"/>
              </a:lnSpc>
              <a:spcBef>
                <a:spcPts val="1000"/>
              </a:spcBef>
              <a:spcAft>
                <a:spcPts val="200"/>
              </a:spcAft>
              <a:buClr>
                <a:srgbClr val="191B0E"/>
              </a:buClr>
              <a:buSzPct val="100000"/>
              <a:buFont typeface="Arial" charset="0"/>
              <a:buChar char="•"/>
            </a:pPr>
            <a:r>
              <a:rPr lang="en-US" sz="14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Remover </a:t>
            </a:r>
            <a:r>
              <a:rPr lang="en-US" sz="1400" dirty="0" err="1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tártaro</a:t>
            </a:r>
            <a:r>
              <a:rPr lang="en-US" sz="14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400" dirty="0" err="1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manchas</a:t>
            </a:r>
            <a:r>
              <a:rPr lang="en-US" sz="14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 y </a:t>
            </a:r>
            <a:r>
              <a:rPr lang="en-US" sz="1400" dirty="0" err="1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placa</a:t>
            </a:r>
            <a:r>
              <a:rPr lang="en-US" sz="14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-US" sz="1400" dirty="0" err="1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los</a:t>
            </a:r>
            <a:r>
              <a:rPr lang="en-US" sz="14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400" dirty="0" err="1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dientes</a:t>
            </a:r>
            <a:r>
              <a:rPr lang="en-US" sz="14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 (</a:t>
            </a:r>
            <a:r>
              <a:rPr lang="en-US" sz="1400" dirty="0" err="1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usando</a:t>
            </a:r>
            <a:r>
              <a:rPr lang="en-US" sz="14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400" dirty="0" err="1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anestesia</a:t>
            </a:r>
            <a:r>
              <a:rPr lang="en-US" sz="14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 y </a:t>
            </a:r>
            <a:r>
              <a:rPr lang="en-US" sz="1400" dirty="0" err="1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oxido</a:t>
            </a:r>
            <a:r>
              <a:rPr lang="en-US" sz="14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400" dirty="0" err="1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nitroso</a:t>
            </a:r>
            <a:r>
              <a:rPr lang="en-US" sz="14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r>
              <a:rPr lang="en" sz="14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lang="en-US" sz="1400" dirty="0">
              <a:solidFill>
                <a:srgbClr val="191B0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indent="-317500">
              <a:lnSpc>
                <a:spcPct val="150000"/>
              </a:lnSpc>
              <a:spcBef>
                <a:spcPts val="1000"/>
              </a:spcBef>
              <a:spcAft>
                <a:spcPts val="200"/>
              </a:spcAft>
              <a:buClr>
                <a:srgbClr val="191B0E"/>
              </a:buClr>
              <a:buSzPct val="100000"/>
              <a:buFont typeface="Arial" charset="0"/>
              <a:buChar char="•"/>
            </a:pPr>
            <a:r>
              <a:rPr lang="en-US" sz="1400" dirty="0" err="1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Aplicar</a:t>
            </a:r>
            <a:r>
              <a:rPr lang="en-US" sz="14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400" dirty="0" err="1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selladores</a:t>
            </a:r>
            <a:r>
              <a:rPr lang="en-US" sz="14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 y </a:t>
            </a:r>
            <a:r>
              <a:rPr lang="en-US" sz="1400" dirty="0" err="1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fluor</a:t>
            </a:r>
            <a:r>
              <a:rPr lang="en-US" sz="14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 para </a:t>
            </a:r>
            <a:r>
              <a:rPr lang="en-US" sz="1400" dirty="0" err="1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proteger</a:t>
            </a:r>
            <a:r>
              <a:rPr lang="en-US" sz="14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400" dirty="0" err="1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los</a:t>
            </a:r>
            <a:r>
              <a:rPr lang="en-US" sz="14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400" dirty="0" err="1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dientes</a:t>
            </a:r>
            <a:endParaRPr lang="en" sz="1400" dirty="0">
              <a:solidFill>
                <a:srgbClr val="191B0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indent="-317500">
              <a:lnSpc>
                <a:spcPct val="150000"/>
              </a:lnSpc>
              <a:spcBef>
                <a:spcPts val="1000"/>
              </a:spcBef>
              <a:spcAft>
                <a:spcPts val="200"/>
              </a:spcAft>
              <a:buClr>
                <a:srgbClr val="191B0E"/>
              </a:buClr>
              <a:buSzPct val="100000"/>
              <a:buFont typeface="Arial" charset="0"/>
              <a:buChar char="•"/>
            </a:pPr>
            <a:r>
              <a:rPr lang="en-US" sz="1400" dirty="0" err="1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Tomar</a:t>
            </a:r>
            <a:r>
              <a:rPr lang="en-US" sz="14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400" dirty="0" err="1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rayos</a:t>
            </a:r>
            <a:r>
              <a:rPr lang="en-US" sz="14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 x</a:t>
            </a:r>
            <a:endParaRPr lang="en" sz="1400" dirty="0">
              <a:solidFill>
                <a:srgbClr val="191B0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indent="-317500">
              <a:lnSpc>
                <a:spcPct val="150000"/>
              </a:lnSpc>
              <a:spcBef>
                <a:spcPts val="1000"/>
              </a:spcBef>
              <a:spcAft>
                <a:spcPts val="200"/>
              </a:spcAft>
              <a:buClr>
                <a:srgbClr val="191B0E"/>
              </a:buClr>
              <a:buSzPct val="100000"/>
              <a:buFont typeface="Arial" charset="0"/>
              <a:buChar char="•"/>
            </a:pPr>
            <a:r>
              <a:rPr lang="en-US" sz="1400" dirty="0" err="1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Ayudar</a:t>
            </a:r>
            <a:r>
              <a:rPr lang="en-US" sz="14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 al </a:t>
            </a:r>
            <a:r>
              <a:rPr lang="en-US" sz="1400" dirty="0" err="1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dentista</a:t>
            </a:r>
            <a:r>
              <a:rPr lang="en-US" sz="14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 y </a:t>
            </a:r>
            <a:r>
              <a:rPr lang="en-US" sz="1400" dirty="0" err="1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hacer</a:t>
            </a:r>
            <a:r>
              <a:rPr lang="en-US" sz="14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400" dirty="0" err="1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algunas</a:t>
            </a:r>
            <a:r>
              <a:rPr lang="en-US" sz="14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400" dirty="0" err="1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tareas</a:t>
            </a:r>
            <a:r>
              <a:rPr lang="en-US" sz="14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 del </a:t>
            </a:r>
            <a:r>
              <a:rPr lang="en-US" sz="1400" dirty="0" err="1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asistente</a:t>
            </a:r>
            <a:r>
              <a:rPr lang="en-US" sz="14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-US" sz="1400" dirty="0" err="1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dentista</a:t>
            </a:r>
            <a:endParaRPr lang="en" sz="1400" dirty="0">
              <a:solidFill>
                <a:srgbClr val="191B0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indent="-317500">
              <a:lnSpc>
                <a:spcPct val="150000"/>
              </a:lnSpc>
              <a:spcBef>
                <a:spcPts val="1000"/>
              </a:spcBef>
              <a:spcAft>
                <a:spcPts val="200"/>
              </a:spcAft>
              <a:buClr>
                <a:srgbClr val="191B0E"/>
              </a:buClr>
              <a:buSzPct val="100000"/>
              <a:buFont typeface="Arial" charset="0"/>
              <a:buChar char="•"/>
            </a:pPr>
            <a:r>
              <a:rPr lang="en-US" sz="1400" dirty="0" err="1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Reportar</a:t>
            </a:r>
            <a:r>
              <a:rPr lang="en-US" sz="14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400" dirty="0" err="1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cualquier</a:t>
            </a:r>
            <a:r>
              <a:rPr lang="en-US" sz="14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400" dirty="0" err="1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cosa</a:t>
            </a:r>
            <a:r>
              <a:rPr lang="en-US" sz="14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400" dirty="0" err="1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pertenente</a:t>
            </a:r>
            <a:r>
              <a:rPr lang="en-US" sz="14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 al </a:t>
            </a:r>
            <a:r>
              <a:rPr lang="en-US" sz="1400" dirty="0" err="1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paciente</a:t>
            </a:r>
            <a:r>
              <a:rPr lang="en-US" sz="14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 y </a:t>
            </a:r>
            <a:r>
              <a:rPr lang="en-US" sz="1400" dirty="0" err="1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su</a:t>
            </a:r>
            <a:r>
              <a:rPr lang="en-US" sz="14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400" dirty="0" err="1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salud</a:t>
            </a:r>
            <a:r>
              <a:rPr lang="en-US" sz="14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 oral al </a:t>
            </a:r>
            <a:r>
              <a:rPr lang="en-US" sz="1400" dirty="0" err="1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dentista</a:t>
            </a:r>
            <a:endParaRPr lang="en" sz="1400" dirty="0">
              <a:solidFill>
                <a:srgbClr val="191B0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indent="-317500">
              <a:lnSpc>
                <a:spcPct val="150000"/>
              </a:lnSpc>
              <a:spcBef>
                <a:spcPts val="1000"/>
              </a:spcBef>
              <a:spcAft>
                <a:spcPts val="200"/>
              </a:spcAft>
              <a:buClr>
                <a:srgbClr val="191B0E"/>
              </a:buClr>
              <a:buSzPct val="100000"/>
              <a:buFont typeface="Arial" charset="0"/>
              <a:buChar char="•"/>
            </a:pPr>
            <a:r>
              <a:rPr lang="en-US" sz="1400" dirty="0" err="1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Documentar</a:t>
            </a:r>
            <a:r>
              <a:rPr lang="en-US" sz="14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 el </a:t>
            </a:r>
            <a:r>
              <a:rPr lang="en-US" sz="1400" dirty="0" err="1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cuidado</a:t>
            </a:r>
            <a:r>
              <a:rPr lang="en-US" sz="14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 del </a:t>
            </a:r>
            <a:r>
              <a:rPr lang="en-US" sz="1400" dirty="0" err="1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paciente</a:t>
            </a:r>
            <a:r>
              <a:rPr lang="en-US" sz="14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 y planes de </a:t>
            </a:r>
            <a:r>
              <a:rPr lang="en-US" sz="1400" dirty="0" err="1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tratamiento</a:t>
            </a:r>
            <a:endParaRPr lang="en" sz="1400" dirty="0">
              <a:solidFill>
                <a:srgbClr val="191B0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indent="-317500">
              <a:lnSpc>
                <a:spcPct val="150000"/>
              </a:lnSpc>
              <a:spcBef>
                <a:spcPts val="1000"/>
              </a:spcBef>
              <a:spcAft>
                <a:spcPts val="200"/>
              </a:spcAft>
              <a:buClr>
                <a:srgbClr val="191B0E"/>
              </a:buClr>
              <a:buSzPct val="100000"/>
              <a:buFont typeface="Arial" charset="0"/>
              <a:buChar char="•"/>
            </a:pPr>
            <a:r>
              <a:rPr lang="en" sz="14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Educate patients about oral hygiene techniques, such as how to brush and floss correctly</a:t>
            </a:r>
          </a:p>
          <a:p>
            <a:pPr marL="457200" indent="-317500">
              <a:lnSpc>
                <a:spcPct val="150000"/>
              </a:lnSpc>
              <a:spcBef>
                <a:spcPts val="1000"/>
              </a:spcBef>
              <a:spcAft>
                <a:spcPts val="200"/>
              </a:spcAft>
              <a:buClr>
                <a:srgbClr val="191B0E"/>
              </a:buClr>
              <a:buSzPct val="100000"/>
              <a:buFont typeface="Arial" charset="0"/>
              <a:buChar char="•"/>
            </a:pPr>
            <a:r>
              <a:rPr lang="en" sz="14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M</a:t>
            </a:r>
            <a:r>
              <a:rPr lang="en-US" sz="1400" dirty="0" err="1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uchos</a:t>
            </a:r>
            <a:r>
              <a:rPr lang="en-US" sz="14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400" dirty="0" err="1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instrumentos</a:t>
            </a:r>
            <a:r>
              <a:rPr lang="en-US" sz="14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 se </a:t>
            </a:r>
            <a:r>
              <a:rPr lang="en-US" sz="1400" dirty="0" err="1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ocupan</a:t>
            </a:r>
            <a:r>
              <a:rPr lang="en-US" sz="14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400" dirty="0" err="1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en</a:t>
            </a:r>
            <a:r>
              <a:rPr lang="en-US" sz="14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400" dirty="0" err="1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esta</a:t>
            </a:r>
            <a:r>
              <a:rPr lang="en-US" sz="14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400" dirty="0" err="1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posición</a:t>
            </a:r>
            <a:endParaRPr lang="en" sz="1400" dirty="0">
              <a:solidFill>
                <a:srgbClr val="191B0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71450" indent="-17145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Arial" charset="0"/>
              <a:buChar char="•"/>
            </a:pPr>
            <a:endParaRPr sz="1000" dirty="0">
              <a:solidFill>
                <a:srgbClr val="191B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buFont typeface="Arial" charset="0"/>
              <a:buChar char="•"/>
            </a:pPr>
            <a:endParaRPr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2055607" y="3021538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UCLA Proyecto de </a:t>
            </a:r>
            <a:r>
              <a:rPr lang="en-US" sz="1200" dirty="0" err="1"/>
              <a:t>Trabajadores</a:t>
            </a:r>
            <a:r>
              <a:rPr lang="en-US" sz="1200" dirty="0"/>
              <a:t> para la </a:t>
            </a:r>
            <a:r>
              <a:rPr lang="en-US" sz="1200" dirty="0" err="1"/>
              <a:t>Salud</a:t>
            </a:r>
            <a:r>
              <a:rPr lang="en-US" sz="1200" dirty="0"/>
              <a:t> Oral </a:t>
            </a:r>
            <a:r>
              <a:rPr lang="en-US" sz="1200" dirty="0" err="1"/>
              <a:t>en</a:t>
            </a:r>
            <a:r>
              <a:rPr lang="en-US" sz="1200" dirty="0"/>
              <a:t> la </a:t>
            </a:r>
            <a:r>
              <a:rPr lang="en-US" sz="1200" dirty="0" err="1"/>
              <a:t>Comunidad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6069831" y="3113872"/>
            <a:ext cx="563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cs typeface="Times New Roman" panose="02020603050405020304" pitchFamily="18" charset="0"/>
              </a:rPr>
              <a:t>Module 13:  Careers in Dentistry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900" y="6210300"/>
            <a:ext cx="1028700" cy="495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694" y="6077607"/>
            <a:ext cx="1425777" cy="62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18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311700" y="500750"/>
            <a:ext cx="8520600" cy="8010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r>
              <a:rPr lang="en-US" dirty="0" err="1" smtClean="0"/>
              <a:t>Higienista</a:t>
            </a:r>
            <a:r>
              <a:rPr lang="en-US" dirty="0" smtClean="0"/>
              <a:t> Dental </a:t>
            </a:r>
            <a:r>
              <a:rPr lang="en-US" dirty="0" err="1" smtClean="0"/>
              <a:t>Certificado</a:t>
            </a:r>
            <a:endParaRPr lang="en" dirty="0"/>
          </a:p>
          <a:p>
            <a:endParaRPr dirty="0"/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311700" y="2085925"/>
            <a:ext cx="8520600" cy="3340200"/>
          </a:xfrm>
          <a:prstGeom prst="rect">
            <a:avLst/>
          </a:prstGeom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/>
          <a:p>
            <a:pPr marL="514350" indent="-285750">
              <a:buClr>
                <a:srgbClr val="000000"/>
              </a:buClr>
              <a:buFont typeface="Arial" charset="0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Típicamente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requieren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una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licenciatura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o un diploma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asociado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(approx. 3 a 4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años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para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completar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</a:p>
          <a:p>
            <a:pPr marL="514350" indent="-285750">
              <a:buClr>
                <a:srgbClr val="000000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Los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programas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higiene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dental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regularmente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se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encutran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escuelas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privadas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universidades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y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colegios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comunitarios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lang="en" sz="20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514350" indent="-285750">
              <a:buClr>
                <a:srgbClr val="000000"/>
              </a:buClr>
              <a:buFont typeface="Arial" charset="0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Tambien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se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puede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lograr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una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maestría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r>
              <a:rPr lang="en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RDH-EF, RDH-AP</a:t>
            </a:r>
            <a:br>
              <a:rPr lang="en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Cada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estado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requiere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diferentes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licencias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 lang="en" sz="20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71550" lvl="1" indent="-285750">
              <a:buClr>
                <a:srgbClr val="000000"/>
              </a:buClr>
              <a:buFont typeface="Arial" charset="0"/>
              <a:buChar char="•"/>
            </a:pPr>
            <a:r>
              <a:rPr lang="en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</a:t>
            </a:r>
            <a:r>
              <a:rPr lang="en-US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 </a:t>
            </a:r>
            <a:r>
              <a:rPr lang="en-US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examen</a:t>
            </a:r>
            <a:r>
              <a:rPr lang="en-US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práctico</a:t>
            </a:r>
            <a:r>
              <a:rPr lang="en-US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y </a:t>
            </a:r>
            <a:r>
              <a:rPr lang="en-US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escrito</a:t>
            </a:r>
            <a:r>
              <a:rPr lang="en-US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es</a:t>
            </a:r>
            <a:r>
              <a:rPr lang="en-US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necesario</a:t>
            </a:r>
            <a:r>
              <a:rPr lang="en-US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para </a:t>
            </a:r>
            <a:r>
              <a:rPr lang="en-US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graduarse</a:t>
            </a:r>
            <a:r>
              <a:rPr lang="en-US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del </a:t>
            </a:r>
            <a:r>
              <a:rPr lang="en-US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programa</a:t>
            </a:r>
            <a:endParaRPr lang="en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71550" lvl="1" indent="-285750">
              <a:buFont typeface="Arial" charset="0"/>
              <a:buChar char="•"/>
            </a:pPr>
            <a:r>
              <a:rPr lang="en-US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Continuando</a:t>
            </a:r>
            <a:r>
              <a:rPr lang="en-US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requisitos</a:t>
            </a:r>
            <a:r>
              <a:rPr lang="en-US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académicos</a:t>
            </a:r>
            <a:r>
              <a:rPr lang="en" dirty="0" smtClean="0"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en" dirty="0" smtClean="0">
                <a:latin typeface="Roboto"/>
                <a:ea typeface="Roboto"/>
                <a:cs typeface="Roboto"/>
                <a:sym typeface="Roboto"/>
              </a:rPr>
            </a:br>
            <a:endParaRPr lang="en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-2055607" y="3021538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UCLA Proyecto de </a:t>
            </a:r>
            <a:r>
              <a:rPr lang="en-US" sz="1200" dirty="0" err="1"/>
              <a:t>Trabajadores</a:t>
            </a:r>
            <a:r>
              <a:rPr lang="en-US" sz="1200" dirty="0"/>
              <a:t> para la </a:t>
            </a:r>
            <a:r>
              <a:rPr lang="en-US" sz="1200" dirty="0" err="1"/>
              <a:t>Salud</a:t>
            </a:r>
            <a:r>
              <a:rPr lang="en-US" sz="1200" dirty="0"/>
              <a:t> Oral </a:t>
            </a:r>
            <a:r>
              <a:rPr lang="en-US" sz="1200" dirty="0" err="1"/>
              <a:t>en</a:t>
            </a:r>
            <a:r>
              <a:rPr lang="en-US" sz="1200" dirty="0"/>
              <a:t> la </a:t>
            </a:r>
            <a:r>
              <a:rPr lang="en-US" sz="1200" dirty="0" err="1"/>
              <a:t>Comunidad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6069831" y="3113872"/>
            <a:ext cx="563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cs typeface="Times New Roman" panose="02020603050405020304" pitchFamily="18" charset="0"/>
              </a:rPr>
              <a:t>Module 13:  Careers in Dentistry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900" y="6210300"/>
            <a:ext cx="1028700" cy="4953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694" y="6077607"/>
            <a:ext cx="1425777" cy="62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638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311700" y="489670"/>
            <a:ext cx="8520600" cy="8010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r>
              <a:rPr lang="en-US" dirty="0" smtClean="0"/>
              <a:t>Como se </a:t>
            </a:r>
            <a:r>
              <a:rPr lang="en-US" dirty="0" err="1" smtClean="0"/>
              <a:t>ve</a:t>
            </a:r>
            <a:r>
              <a:rPr lang="en-US" dirty="0" smtClean="0"/>
              <a:t> el </a:t>
            </a:r>
            <a:r>
              <a:rPr lang="en-US" dirty="0" err="1" smtClean="0"/>
              <a:t>trabajo</a:t>
            </a:r>
            <a:r>
              <a:rPr lang="en-US" dirty="0" smtClean="0"/>
              <a:t> </a:t>
            </a:r>
            <a:endParaRPr lang="en" dirty="0"/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42178" y="1652620"/>
            <a:ext cx="7739822" cy="330037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457200" indent="-317500">
              <a:lnSpc>
                <a:spcPct val="150000"/>
              </a:lnSpc>
              <a:spcBef>
                <a:spcPts val="1000"/>
              </a:spcBef>
              <a:spcAft>
                <a:spcPts val="200"/>
              </a:spcAft>
              <a:buClr>
                <a:srgbClr val="191B0E"/>
              </a:buClr>
              <a:buSzPct val="100000"/>
              <a:buFont typeface="Arial" charset="0"/>
              <a:buChar char="•"/>
            </a:pPr>
            <a:r>
              <a:rPr lang="en-US" sz="1600" dirty="0" err="1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Por</a:t>
            </a:r>
            <a:r>
              <a:rPr lang="en-US" sz="16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 lo regular, la </a:t>
            </a:r>
            <a:r>
              <a:rPr lang="en-US" sz="1600" dirty="0" err="1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mayoría</a:t>
            </a:r>
            <a:r>
              <a:rPr lang="en-US" sz="16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-US" sz="1600" dirty="0" err="1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los</a:t>
            </a:r>
            <a:r>
              <a:rPr lang="en-US" sz="16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 err="1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higienistas</a:t>
            </a:r>
            <a:r>
              <a:rPr lang="en-US" sz="16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 err="1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dentales</a:t>
            </a:r>
            <a:r>
              <a:rPr lang="en-US" sz="16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 err="1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trabajan</a:t>
            </a:r>
            <a:r>
              <a:rPr lang="en-US" sz="16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 err="1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en</a:t>
            </a:r>
            <a:r>
              <a:rPr lang="en-US" sz="16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 las </a:t>
            </a:r>
            <a:r>
              <a:rPr lang="en-US" sz="1600" dirty="0" err="1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oficinas</a:t>
            </a:r>
            <a:r>
              <a:rPr lang="en-US" sz="16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. Solo un </a:t>
            </a:r>
            <a:r>
              <a:rPr lang="en-US" sz="1600" dirty="0" err="1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poco</a:t>
            </a:r>
            <a:r>
              <a:rPr lang="en-US" sz="16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-US" sz="1600" dirty="0" err="1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esta</a:t>
            </a:r>
            <a:r>
              <a:rPr lang="en-US" sz="16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 err="1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cantidad</a:t>
            </a:r>
            <a:r>
              <a:rPr lang="en-US" sz="16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 err="1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trabajan</a:t>
            </a:r>
            <a:r>
              <a:rPr lang="en-US" sz="16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 err="1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en</a:t>
            </a:r>
            <a:r>
              <a:rPr lang="en-US" sz="16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 err="1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escuelas</a:t>
            </a:r>
            <a:r>
              <a:rPr lang="en-US" sz="16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600" dirty="0" err="1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clinicas</a:t>
            </a:r>
            <a:r>
              <a:rPr lang="en-US" sz="16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, o </a:t>
            </a:r>
            <a:r>
              <a:rPr lang="en-US" sz="1600" dirty="0" err="1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en</a:t>
            </a:r>
            <a:r>
              <a:rPr lang="en-US" sz="16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 err="1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lugares</a:t>
            </a:r>
            <a:r>
              <a:rPr lang="en-US" sz="16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-US" sz="1600" dirty="0" err="1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enseñanzas</a:t>
            </a:r>
            <a:r>
              <a:rPr lang="en-US" sz="16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</a:p>
          <a:p>
            <a:pPr marL="457200" indent="-317500">
              <a:lnSpc>
                <a:spcPct val="150000"/>
              </a:lnSpc>
              <a:spcBef>
                <a:spcPts val="1000"/>
              </a:spcBef>
              <a:spcAft>
                <a:spcPts val="200"/>
              </a:spcAft>
              <a:buClr>
                <a:srgbClr val="191B0E"/>
              </a:buClr>
              <a:buSzPct val="100000"/>
              <a:buFont typeface="Arial" charset="0"/>
              <a:buChar char="•"/>
            </a:pPr>
            <a:r>
              <a:rPr lang="en" sz="16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 err="1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Dentistas</a:t>
            </a:r>
            <a:r>
              <a:rPr lang="en-US" sz="16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 err="1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típicamente</a:t>
            </a:r>
            <a:r>
              <a:rPr lang="en-US" sz="16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 err="1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contratan</a:t>
            </a:r>
            <a:r>
              <a:rPr lang="en-US" sz="16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 err="1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higienistas</a:t>
            </a:r>
            <a:r>
              <a:rPr lang="en-US" sz="16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 err="1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dentales</a:t>
            </a:r>
            <a:r>
              <a:rPr lang="en-US" sz="16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 para </a:t>
            </a:r>
            <a:r>
              <a:rPr lang="en-US" sz="1600" dirty="0" err="1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trabajar</a:t>
            </a:r>
            <a:r>
              <a:rPr lang="en-US" sz="16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 err="1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menos</a:t>
            </a:r>
            <a:r>
              <a:rPr lang="en-US" sz="16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 de 40 horas a la </a:t>
            </a:r>
            <a:r>
              <a:rPr lang="en-US" sz="1600" dirty="0" err="1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semana</a:t>
            </a:r>
            <a:r>
              <a:rPr lang="en-US" sz="16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lang="en" sz="1600" dirty="0">
              <a:solidFill>
                <a:srgbClr val="191B0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indent="-317500">
              <a:lnSpc>
                <a:spcPct val="150000"/>
              </a:lnSpc>
              <a:spcBef>
                <a:spcPts val="1000"/>
              </a:spcBef>
              <a:spcAft>
                <a:spcPts val="200"/>
              </a:spcAft>
              <a:buClr>
                <a:srgbClr val="191B0E"/>
              </a:buClr>
              <a:buSzPct val="100000"/>
              <a:buFont typeface="Arial" charset="0"/>
              <a:buChar char="•"/>
            </a:pPr>
            <a:r>
              <a:rPr lang="en-US" sz="16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El </a:t>
            </a:r>
            <a:r>
              <a:rPr lang="en-US" sz="1600" dirty="0" err="1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nivel</a:t>
            </a:r>
            <a:r>
              <a:rPr lang="en-US" sz="16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-US" sz="1600" dirty="0" err="1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estres</a:t>
            </a:r>
            <a:r>
              <a:rPr lang="en-US" sz="16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 err="1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es</a:t>
            </a:r>
            <a:r>
              <a:rPr lang="en-US" sz="16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 normal</a:t>
            </a:r>
            <a:r>
              <a:rPr lang="en" sz="16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; </a:t>
            </a:r>
            <a:r>
              <a:rPr lang="en-US" sz="16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la </a:t>
            </a:r>
            <a:r>
              <a:rPr lang="en-US" sz="1600" dirty="0" err="1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posición</a:t>
            </a:r>
            <a:r>
              <a:rPr lang="en-US" sz="16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 err="1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es</a:t>
            </a:r>
            <a:r>
              <a:rPr lang="en-US" sz="16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 err="1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muy</a:t>
            </a:r>
            <a:r>
              <a:rPr lang="en-US" sz="16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 flexible y da </a:t>
            </a:r>
            <a:r>
              <a:rPr lang="en-US" sz="1600" dirty="0" err="1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tiempo</a:t>
            </a:r>
            <a:r>
              <a:rPr lang="en-US" sz="16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 para </a:t>
            </a:r>
            <a:r>
              <a:rPr lang="en-US" sz="1600" dirty="0" err="1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tener</a:t>
            </a:r>
            <a:r>
              <a:rPr lang="en-US" sz="16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 err="1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otro</a:t>
            </a:r>
            <a:r>
              <a:rPr lang="en-US" sz="16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 err="1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trabajo</a:t>
            </a:r>
            <a:r>
              <a:rPr lang="en-US" sz="16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 y </a:t>
            </a:r>
            <a:r>
              <a:rPr lang="en-US" sz="1600" dirty="0" err="1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mantener</a:t>
            </a:r>
            <a:r>
              <a:rPr lang="en-US" sz="16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 err="1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una</a:t>
            </a:r>
            <a:r>
              <a:rPr lang="en-US" sz="16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 err="1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vida</a:t>
            </a:r>
            <a:r>
              <a:rPr lang="en-US" sz="16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600" dirty="0" err="1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balanceada</a:t>
            </a:r>
            <a:r>
              <a:rPr lang="en-US" sz="1600" dirty="0">
                <a:solidFill>
                  <a:srgbClr val="191B0E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2800" dirty="0"/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3001" y="4740876"/>
            <a:ext cx="3358999" cy="196472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 rot="16200000">
            <a:off x="-2055607" y="3021538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UCLA Proyecto de </a:t>
            </a:r>
            <a:r>
              <a:rPr lang="en-US" sz="1200" dirty="0" err="1"/>
              <a:t>Trabajadores</a:t>
            </a:r>
            <a:r>
              <a:rPr lang="en-US" sz="1200" dirty="0"/>
              <a:t> para la </a:t>
            </a:r>
            <a:r>
              <a:rPr lang="en-US" sz="1200" dirty="0" err="1"/>
              <a:t>Salud</a:t>
            </a:r>
            <a:r>
              <a:rPr lang="en-US" sz="1200" dirty="0"/>
              <a:t> Oral </a:t>
            </a:r>
            <a:r>
              <a:rPr lang="en-US" sz="1200" dirty="0" err="1"/>
              <a:t>en</a:t>
            </a:r>
            <a:r>
              <a:rPr lang="en-US" sz="1200" dirty="0"/>
              <a:t> la </a:t>
            </a:r>
            <a:r>
              <a:rPr lang="en-US" sz="1200" dirty="0" err="1"/>
              <a:t>Comunidad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6069831" y="3113872"/>
            <a:ext cx="563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cs typeface="Times New Roman" panose="02020603050405020304" pitchFamily="18" charset="0"/>
              </a:rPr>
              <a:t>Module 13:  Careers in Dentistry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900" y="6210300"/>
            <a:ext cx="1028700" cy="4953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694" y="6077607"/>
            <a:ext cx="1425777" cy="62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502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311700" y="489670"/>
            <a:ext cx="8520600" cy="8010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r>
              <a:rPr lang="en-US" dirty="0" err="1" smtClean="0"/>
              <a:t>Trabajos</a:t>
            </a:r>
            <a:r>
              <a:rPr lang="en-US" dirty="0" smtClean="0"/>
              <a:t> </a:t>
            </a:r>
            <a:r>
              <a:rPr lang="en-US" dirty="0" err="1" smtClean="0"/>
              <a:t>administrativos</a:t>
            </a:r>
            <a:endParaRPr lang="en" dirty="0"/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934238" y="1776318"/>
            <a:ext cx="7391400" cy="2952104"/>
          </a:xfrm>
          <a:prstGeom prst="rect">
            <a:avLst/>
          </a:prstGeom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/>
          <a:p>
            <a:pPr marL="514350" indent="-285750">
              <a:buClr>
                <a:srgbClr val="000000"/>
              </a:buClr>
              <a:buFont typeface="Arial" charset="0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Recepciónista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oficina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dental</a:t>
            </a:r>
            <a:endParaRPr lang="en" sz="20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514350" indent="-285750">
              <a:buClr>
                <a:srgbClr val="000000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Supervisor de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oficina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dental</a:t>
            </a:r>
            <a:endParaRPr lang="en" sz="20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514350" indent="-285750">
              <a:buClr>
                <a:srgbClr val="000000"/>
              </a:buClr>
              <a:buFont typeface="Arial" charset="0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Cordinador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del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cuidado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paciente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/plan de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tratamiento</a:t>
            </a:r>
            <a:endParaRPr lang="en" sz="20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514350" indent="-285750">
              <a:buClr>
                <a:srgbClr val="000000"/>
              </a:buClr>
              <a:buFont typeface="Arial" charset="0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Asistente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/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cordinador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estudios</a:t>
            </a:r>
            <a:endParaRPr lang="en" sz="20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514350" indent="-285750">
              <a:buClr>
                <a:srgbClr val="000000"/>
              </a:buClr>
              <a:buFont typeface="Arial" charset="0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Asistente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administrativos</a:t>
            </a:r>
            <a:endParaRPr lang="en" sz="20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514350" indent="-285750">
              <a:buClr>
                <a:srgbClr val="000000"/>
              </a:buClr>
              <a:buFont typeface="Arial" charset="0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Educador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Salud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Oral</a:t>
            </a:r>
          </a:p>
          <a:p>
            <a:pPr marL="228600" indent="0">
              <a:buClr>
                <a:srgbClr val="000000"/>
              </a:buClr>
              <a:buNone/>
            </a:pPr>
            <a:endParaRPr lang="en" sz="20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indent="-285750">
              <a:buFont typeface="Wingdings" charset="2"/>
              <a:buChar char="v"/>
            </a:pPr>
            <a:r>
              <a:rPr lang="en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uchas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estas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posiciónes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requieren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educación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universitaria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o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una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diploma de la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preparatoria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r>
              <a:rPr lang="en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  <a:p>
            <a:pPr marL="285750" indent="-285750">
              <a:buFont typeface="Wingdings" charset="2"/>
              <a:buChar char="v"/>
            </a:pPr>
            <a:r>
              <a:rPr lang="en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uede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encontrar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estas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posiciónes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oficinas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dentales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y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sitios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oportunidades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trabajo</a:t>
            </a:r>
            <a:endParaRPr lang="en" sz="20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2055607" y="3021538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UCLA Proyecto de </a:t>
            </a:r>
            <a:r>
              <a:rPr lang="en-US" sz="1200" dirty="0" err="1"/>
              <a:t>Trabajadores</a:t>
            </a:r>
            <a:r>
              <a:rPr lang="en-US" sz="1200" dirty="0"/>
              <a:t> para la </a:t>
            </a:r>
            <a:r>
              <a:rPr lang="en-US" sz="1200" dirty="0" err="1"/>
              <a:t>Salud</a:t>
            </a:r>
            <a:r>
              <a:rPr lang="en-US" sz="1200" dirty="0"/>
              <a:t> Oral </a:t>
            </a:r>
            <a:r>
              <a:rPr lang="en-US" sz="1200" dirty="0" err="1"/>
              <a:t>en</a:t>
            </a:r>
            <a:r>
              <a:rPr lang="en-US" sz="1200" dirty="0"/>
              <a:t> la </a:t>
            </a:r>
            <a:r>
              <a:rPr lang="en-US" sz="1200" dirty="0" err="1"/>
              <a:t>Comunidad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6069831" y="3113872"/>
            <a:ext cx="563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cs typeface="Times New Roman" panose="02020603050405020304" pitchFamily="18" charset="0"/>
              </a:rPr>
              <a:t>Module 13:  Careers in Dentistry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900" y="6210300"/>
            <a:ext cx="1028700" cy="495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694" y="6077607"/>
            <a:ext cx="1425777" cy="62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654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311700" y="524153"/>
            <a:ext cx="8520600" cy="8010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r>
              <a:rPr lang="en-US" dirty="0" err="1" smtClean="0"/>
              <a:t>Otros</a:t>
            </a:r>
            <a:r>
              <a:rPr lang="en-US" dirty="0" smtClean="0"/>
              <a:t> </a:t>
            </a:r>
            <a:r>
              <a:rPr lang="en-US" dirty="0" err="1" smtClean="0"/>
              <a:t>recursos</a:t>
            </a:r>
            <a:r>
              <a:rPr lang="en-US" dirty="0" smtClean="0"/>
              <a:t> ! </a:t>
            </a:r>
            <a:endParaRPr lang="en" dirty="0"/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758014" y="2031280"/>
            <a:ext cx="8520600" cy="33402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buNone/>
            </a:pP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Sitios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que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pueden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ayudar</a:t>
            </a:r>
            <a:r>
              <a:rPr lang="en-US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: </a:t>
            </a:r>
            <a:endParaRPr lang="en" sz="20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indent="-285750">
              <a:buFont typeface="Wingdings" charset="2"/>
              <a:buChar char="Ø"/>
            </a:pPr>
            <a:r>
              <a:rPr lang="en" sz="20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Mydentaljobs.com</a:t>
            </a:r>
            <a:endParaRPr lang="en" sz="20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indent="-285750">
              <a:buFont typeface="Wingdings" charset="2"/>
              <a:buChar char="Ø"/>
            </a:pPr>
            <a:r>
              <a:rPr lang="en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UCLA Health System Careers </a:t>
            </a:r>
          </a:p>
          <a:p>
            <a:pPr marL="285750" indent="-285750">
              <a:buFont typeface="Wingdings" charset="2"/>
              <a:buChar char="Ø"/>
            </a:pPr>
            <a:r>
              <a:rPr lang="en" sz="20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UCLA School of Dentistry Careers 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-2055607" y="3021538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UCLA Proyecto de </a:t>
            </a:r>
            <a:r>
              <a:rPr lang="en-US" sz="1200" dirty="0" err="1"/>
              <a:t>Trabajadores</a:t>
            </a:r>
            <a:r>
              <a:rPr lang="en-US" sz="1200" dirty="0"/>
              <a:t> para la </a:t>
            </a:r>
            <a:r>
              <a:rPr lang="en-US" sz="1200" dirty="0" err="1"/>
              <a:t>Salud</a:t>
            </a:r>
            <a:r>
              <a:rPr lang="en-US" sz="1200" dirty="0"/>
              <a:t> Oral </a:t>
            </a:r>
            <a:r>
              <a:rPr lang="en-US" sz="1200" dirty="0" err="1"/>
              <a:t>en</a:t>
            </a:r>
            <a:r>
              <a:rPr lang="en-US" sz="1200" dirty="0"/>
              <a:t> la </a:t>
            </a:r>
            <a:r>
              <a:rPr lang="en-US" sz="1200" dirty="0" err="1"/>
              <a:t>Comunidad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6069831" y="3113872"/>
            <a:ext cx="563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cs typeface="Times New Roman" panose="02020603050405020304" pitchFamily="18" charset="0"/>
              </a:rPr>
              <a:t>Module 13:  Careers in Dentistry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900" y="6210300"/>
            <a:ext cx="1028700" cy="495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694" y="6077607"/>
            <a:ext cx="1425777" cy="62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115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 idx="4294967295"/>
          </p:nvPr>
        </p:nvSpPr>
        <p:spPr>
          <a:xfrm>
            <a:off x="2803525" y="1483895"/>
            <a:ext cx="3536950" cy="3536950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/>
          <a:p>
            <a:r>
              <a:rPr lang="en-US" sz="4800" dirty="0" smtClean="0"/>
              <a:t>Gracias!</a:t>
            </a:r>
            <a:endParaRPr lang="en" sz="48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2055607" y="3021538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UCLA Proyecto de </a:t>
            </a:r>
            <a:r>
              <a:rPr lang="en-US" sz="1200" dirty="0" err="1"/>
              <a:t>Trabajadores</a:t>
            </a:r>
            <a:r>
              <a:rPr lang="en-US" sz="1200" dirty="0"/>
              <a:t> para la </a:t>
            </a:r>
            <a:r>
              <a:rPr lang="en-US" sz="1200" dirty="0" err="1"/>
              <a:t>Salud</a:t>
            </a:r>
            <a:r>
              <a:rPr lang="en-US" sz="1200" dirty="0"/>
              <a:t> Oral </a:t>
            </a:r>
            <a:r>
              <a:rPr lang="en-US" sz="1200" dirty="0" err="1"/>
              <a:t>en</a:t>
            </a:r>
            <a:r>
              <a:rPr lang="en-US" sz="1200" dirty="0"/>
              <a:t> la </a:t>
            </a:r>
            <a:r>
              <a:rPr lang="en-US" sz="1200" dirty="0" err="1"/>
              <a:t>Comunidad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6069831" y="3113872"/>
            <a:ext cx="563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cs typeface="Times New Roman" panose="02020603050405020304" pitchFamily="18" charset="0"/>
              </a:rPr>
              <a:t>Modulo 13: </a:t>
            </a:r>
            <a:r>
              <a:rPr lang="en-US" sz="1200" dirty="0" err="1">
                <a:cs typeface="Times New Roman" panose="02020603050405020304" pitchFamily="18" charset="0"/>
              </a:rPr>
              <a:t>Careras</a:t>
            </a:r>
            <a:r>
              <a:rPr lang="en-US" sz="1200" dirty="0"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cs typeface="Times New Roman" panose="02020603050405020304" pitchFamily="18" charset="0"/>
              </a:rPr>
              <a:t>en</a:t>
            </a:r>
            <a:r>
              <a:rPr lang="en-US" sz="1200" dirty="0">
                <a:cs typeface="Times New Roman" panose="02020603050405020304" pitchFamily="18" charset="0"/>
              </a:rPr>
              <a:t> </a:t>
            </a:r>
            <a:r>
              <a:rPr lang="en-US" sz="1200">
                <a:cs typeface="Times New Roman" panose="02020603050405020304" pitchFamily="18" charset="0"/>
              </a:rPr>
              <a:t>Odontología</a:t>
            </a:r>
            <a:endParaRPr lang="en-US" sz="1200" dirty="0"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900" y="6210300"/>
            <a:ext cx="1028700" cy="495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694" y="6077607"/>
            <a:ext cx="1425777" cy="62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43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21922" y="533400"/>
            <a:ext cx="8458200" cy="1362075"/>
          </a:xfrm>
        </p:spPr>
        <p:txBody>
          <a:bodyPr>
            <a:normAutofit fontScale="90000"/>
          </a:bodyPr>
          <a:lstStyle/>
          <a:p>
            <a:pPr>
              <a:lnSpc>
                <a:spcPct val="170000"/>
              </a:lnSpc>
            </a:pPr>
            <a:r>
              <a:rPr lang="en-US" sz="4800" b="1" dirty="0" smtClean="0"/>
              <a:t>Educación para padres</a:t>
            </a:r>
            <a:endParaRPr lang="en-US" sz="4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3"/>
          <a:stretch/>
        </p:blipFill>
        <p:spPr>
          <a:xfrm>
            <a:off x="2365022" y="1828800"/>
            <a:ext cx="4572000" cy="3962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454" y="6248400"/>
            <a:ext cx="1028700" cy="495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5947893"/>
            <a:ext cx="1866474" cy="8221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6966866" y="3328600"/>
            <a:ext cx="373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Modulo 12: </a:t>
            </a:r>
            <a:r>
              <a:rPr lang="en-US" sz="1200" dirty="0" err="1" smtClean="0"/>
              <a:t>Convertirese</a:t>
            </a:r>
            <a:r>
              <a:rPr lang="en-US" sz="1200" dirty="0" smtClean="0"/>
              <a:t> </a:t>
            </a:r>
            <a:r>
              <a:rPr lang="en-US" sz="1200" dirty="0" err="1" smtClean="0"/>
              <a:t>en</a:t>
            </a:r>
            <a:r>
              <a:rPr lang="en-US" sz="1200" dirty="0" smtClean="0"/>
              <a:t> el </a:t>
            </a:r>
            <a:r>
              <a:rPr lang="en-US" sz="1200" dirty="0" err="1" smtClean="0"/>
              <a:t>Entrenador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1797572" y="3352096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UCLA Proyecto de </a:t>
            </a:r>
            <a:r>
              <a:rPr lang="en-US" sz="1200" dirty="0" err="1"/>
              <a:t>Trabajadores</a:t>
            </a:r>
            <a:r>
              <a:rPr lang="en-US" sz="1200" dirty="0"/>
              <a:t> para la </a:t>
            </a:r>
            <a:r>
              <a:rPr lang="en-US" sz="1200" dirty="0" err="1"/>
              <a:t>Salud</a:t>
            </a:r>
            <a:r>
              <a:rPr lang="en-US" sz="1200" dirty="0"/>
              <a:t> Oral </a:t>
            </a:r>
            <a:r>
              <a:rPr lang="en-US" sz="1200" dirty="0" err="1"/>
              <a:t>en</a:t>
            </a:r>
            <a:r>
              <a:rPr lang="en-US" sz="1200" dirty="0"/>
              <a:t> la </a:t>
            </a:r>
            <a:r>
              <a:rPr lang="en-US" sz="1200" dirty="0" err="1"/>
              <a:t>Comunidad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43287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" y="257760"/>
            <a:ext cx="7724933" cy="1202485"/>
          </a:xfrm>
        </p:spPr>
        <p:txBody>
          <a:bodyPr>
            <a:normAutofit/>
          </a:bodyPr>
          <a:lstStyle/>
          <a:p>
            <a:r>
              <a:rPr lang="en-US" sz="3200" b="1" dirty="0" err="1" smtClean="0"/>
              <a:t>Conocimientos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para</a:t>
            </a:r>
            <a:r>
              <a:rPr lang="en-US" sz="3200" b="1" dirty="0" smtClean="0"/>
              <a:t> padres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6629400" cy="449580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Clr>
                <a:srgbClr val="AA2B1E"/>
              </a:buClr>
              <a:buNone/>
            </a:pPr>
            <a:r>
              <a:rPr lang="en-US" sz="2000" dirty="0" smtClean="0">
                <a:solidFill>
                  <a:prstClr val="black"/>
                </a:solidFill>
              </a:rPr>
              <a:t>  </a:t>
            </a:r>
            <a:r>
              <a:rPr lang="en-US" sz="2000" dirty="0" err="1">
                <a:solidFill>
                  <a:prstClr val="black"/>
                </a:solidFill>
              </a:rPr>
              <a:t>S</a:t>
            </a:r>
            <a:r>
              <a:rPr lang="en-US" sz="2000" dirty="0" err="1" smtClean="0">
                <a:solidFill>
                  <a:prstClr val="black"/>
                </a:solidFill>
              </a:rPr>
              <a:t>abemos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que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las</a:t>
            </a:r>
            <a:r>
              <a:rPr lang="en-US" sz="2000" dirty="0" smtClean="0">
                <a:solidFill>
                  <a:prstClr val="black"/>
                </a:solidFill>
              </a:rPr>
              <a:t> caries son un gran </a:t>
            </a:r>
            <a:r>
              <a:rPr lang="en-US" sz="2000" dirty="0" err="1" smtClean="0">
                <a:solidFill>
                  <a:prstClr val="black"/>
                </a:solidFill>
              </a:rPr>
              <a:t>problema</a:t>
            </a:r>
            <a:r>
              <a:rPr lang="en-US" sz="2000" dirty="0" smtClean="0">
                <a:solidFill>
                  <a:prstClr val="black"/>
                </a:solidFill>
              </a:rPr>
              <a:t> en los </a:t>
            </a:r>
            <a:r>
              <a:rPr lang="en-US" sz="2000" dirty="0" err="1" smtClean="0">
                <a:solidFill>
                  <a:prstClr val="black"/>
                </a:solidFill>
              </a:rPr>
              <a:t>niños</a:t>
            </a:r>
            <a:r>
              <a:rPr lang="en-US" sz="2000" dirty="0" smtClean="0">
                <a:solidFill>
                  <a:prstClr val="black"/>
                </a:solidFill>
              </a:rPr>
              <a:t> en </a:t>
            </a:r>
            <a:r>
              <a:rPr lang="en-US" sz="2000" dirty="0" err="1" smtClean="0">
                <a:solidFill>
                  <a:prstClr val="black"/>
                </a:solidFill>
              </a:rPr>
              <a:t>nuestra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comunidad</a:t>
            </a:r>
            <a:r>
              <a:rPr lang="en-US" sz="2000" dirty="0" smtClean="0">
                <a:solidFill>
                  <a:prstClr val="black"/>
                </a:solidFill>
              </a:rPr>
              <a:t>. </a:t>
            </a:r>
            <a:endParaRPr lang="en-US" sz="2000" dirty="0">
              <a:solidFill>
                <a:prstClr val="black"/>
              </a:solidFill>
            </a:endParaRPr>
          </a:p>
          <a:p>
            <a:pPr lvl="1">
              <a:lnSpc>
                <a:spcPct val="150000"/>
              </a:lnSpc>
              <a:buClr>
                <a:srgbClr val="AA2B1E"/>
              </a:buClr>
              <a:buFont typeface="Wingdings" panose="05000000000000000000" pitchFamily="2" charset="2"/>
              <a:buChar char="§"/>
            </a:pPr>
            <a:r>
              <a:rPr lang="en-US" sz="2000" dirty="0" err="1" smtClean="0">
                <a:solidFill>
                  <a:prstClr val="black"/>
                </a:solidFill>
              </a:rPr>
              <a:t>Actualmente</a:t>
            </a:r>
            <a:r>
              <a:rPr lang="en-US" sz="2000" dirty="0" smtClean="0">
                <a:solidFill>
                  <a:prstClr val="black"/>
                </a:solidFill>
              </a:rPr>
              <a:t> , </a:t>
            </a:r>
            <a:r>
              <a:rPr lang="en-US" sz="2000" dirty="0" err="1" smtClean="0">
                <a:solidFill>
                  <a:prstClr val="black"/>
                </a:solidFill>
              </a:rPr>
              <a:t>más</a:t>
            </a:r>
            <a:r>
              <a:rPr lang="en-US" sz="2000" dirty="0" smtClean="0">
                <a:solidFill>
                  <a:prstClr val="black"/>
                </a:solidFill>
              </a:rPr>
              <a:t>  del 25</a:t>
            </a:r>
            <a:r>
              <a:rPr lang="en-US" sz="2000" dirty="0">
                <a:solidFill>
                  <a:prstClr val="black"/>
                </a:solidFill>
              </a:rPr>
              <a:t>% </a:t>
            </a:r>
            <a:r>
              <a:rPr lang="en-US" sz="2000" dirty="0" smtClean="0">
                <a:solidFill>
                  <a:prstClr val="black"/>
                </a:solidFill>
              </a:rPr>
              <a:t>de </a:t>
            </a:r>
            <a:r>
              <a:rPr lang="en-US" sz="2000" dirty="0" err="1" smtClean="0">
                <a:solidFill>
                  <a:prstClr val="black"/>
                </a:solidFill>
              </a:rPr>
              <a:t>niños</a:t>
            </a:r>
            <a:r>
              <a:rPr lang="en-US" sz="2000" dirty="0" smtClean="0">
                <a:solidFill>
                  <a:prstClr val="black"/>
                </a:solidFill>
              </a:rPr>
              <a:t> de </a:t>
            </a:r>
            <a:r>
              <a:rPr lang="en-US" sz="2000" dirty="0" err="1" smtClean="0">
                <a:solidFill>
                  <a:prstClr val="black"/>
                </a:solidFill>
              </a:rPr>
              <a:t>cuatro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años</a:t>
            </a:r>
            <a:r>
              <a:rPr lang="en-US" sz="2000" dirty="0" smtClean="0">
                <a:solidFill>
                  <a:prstClr val="black"/>
                </a:solidFill>
              </a:rPr>
              <a:t> en U.S </a:t>
            </a:r>
            <a:r>
              <a:rPr lang="en-US" sz="2000" dirty="0" err="1" smtClean="0">
                <a:solidFill>
                  <a:prstClr val="black"/>
                </a:solidFill>
              </a:rPr>
              <a:t>tienen</a:t>
            </a:r>
            <a:r>
              <a:rPr lang="en-US" sz="2000" dirty="0" smtClean="0">
                <a:solidFill>
                  <a:prstClr val="black"/>
                </a:solidFill>
              </a:rPr>
              <a:t> caries. </a:t>
            </a:r>
            <a:r>
              <a:rPr lang="en-US" sz="2000" dirty="0" smtClean="0">
                <a:solidFill>
                  <a:prstClr val="black"/>
                </a:solidFill>
                <a:sym typeface="Wingdings" panose="05000000000000000000" pitchFamily="2" charset="2"/>
              </a:rPr>
              <a:t> </a:t>
            </a:r>
            <a:endParaRPr lang="en-US" sz="200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  <a:buClr>
                <a:srgbClr val="AA2B1E"/>
              </a:buClr>
            </a:pPr>
            <a:r>
              <a:rPr lang="en-US" sz="2000" dirty="0" err="1" smtClean="0">
                <a:solidFill>
                  <a:prstClr val="black"/>
                </a:solidFill>
              </a:rPr>
              <a:t>Estudios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han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reportado</a:t>
            </a:r>
            <a:r>
              <a:rPr lang="en-US" sz="2000" dirty="0" smtClean="0">
                <a:solidFill>
                  <a:prstClr val="black"/>
                </a:solidFill>
              </a:rPr>
              <a:t> que la </a:t>
            </a:r>
            <a:r>
              <a:rPr lang="en-US" sz="2000" dirty="0" err="1" smtClean="0">
                <a:solidFill>
                  <a:prstClr val="black"/>
                </a:solidFill>
              </a:rPr>
              <a:t>educación</a:t>
            </a:r>
            <a:r>
              <a:rPr lang="en-US" sz="2000" dirty="0" smtClean="0">
                <a:solidFill>
                  <a:prstClr val="black"/>
                </a:solidFill>
              </a:rPr>
              <a:t> de los padres y los </a:t>
            </a:r>
            <a:r>
              <a:rPr lang="en-US" sz="2000" dirty="0" err="1" smtClean="0">
                <a:solidFill>
                  <a:prstClr val="black"/>
                </a:solidFill>
              </a:rPr>
              <a:t>ingresos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familiares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tienen</a:t>
            </a:r>
            <a:r>
              <a:rPr lang="en-US" sz="2000" dirty="0" smtClean="0">
                <a:solidFill>
                  <a:prstClr val="black"/>
                </a:solidFill>
              </a:rPr>
              <a:t> un </a:t>
            </a:r>
            <a:r>
              <a:rPr lang="en-US" sz="2000" dirty="0" err="1" smtClean="0">
                <a:solidFill>
                  <a:prstClr val="black"/>
                </a:solidFill>
              </a:rPr>
              <a:t>impacto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directo</a:t>
            </a:r>
            <a:r>
              <a:rPr lang="en-US" sz="2000" dirty="0" smtClean="0">
                <a:solidFill>
                  <a:prstClr val="black"/>
                </a:solidFill>
              </a:rPr>
              <a:t> en la </a:t>
            </a:r>
            <a:r>
              <a:rPr lang="en-US" sz="2000" dirty="0" err="1" smtClean="0">
                <a:solidFill>
                  <a:prstClr val="black"/>
                </a:solidFill>
              </a:rPr>
              <a:t>salud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bucal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infantil</a:t>
            </a:r>
            <a:r>
              <a:rPr lang="en-US" sz="2000" dirty="0" smtClean="0">
                <a:solidFill>
                  <a:prstClr val="black"/>
                </a:solidFill>
              </a:rPr>
              <a:t>. </a:t>
            </a:r>
            <a:endParaRPr lang="en-US" sz="2000" dirty="0">
              <a:solidFill>
                <a:prstClr val="black"/>
              </a:solidFill>
            </a:endParaRPr>
          </a:p>
          <a:p>
            <a:pPr lvl="0">
              <a:lnSpc>
                <a:spcPct val="150000"/>
              </a:lnSpc>
              <a:buClr>
                <a:srgbClr val="AA2B1E"/>
              </a:buClr>
            </a:pPr>
            <a:r>
              <a:rPr lang="en-US" sz="2000" dirty="0" err="1" smtClean="0">
                <a:solidFill>
                  <a:prstClr val="black"/>
                </a:solidFill>
              </a:rPr>
              <a:t>Nuestras</a:t>
            </a:r>
            <a:r>
              <a:rPr lang="en-US" sz="2000" dirty="0" smtClean="0">
                <a:solidFill>
                  <a:prstClr val="black"/>
                </a:solidFill>
              </a:rPr>
              <a:t>  </a:t>
            </a:r>
            <a:r>
              <a:rPr lang="en-US" sz="2000" dirty="0" err="1" smtClean="0">
                <a:solidFill>
                  <a:prstClr val="black"/>
                </a:solidFill>
              </a:rPr>
              <a:t>habilidades</a:t>
            </a:r>
            <a:r>
              <a:rPr lang="en-US" sz="2000" dirty="0" smtClean="0">
                <a:solidFill>
                  <a:prstClr val="black"/>
                </a:solidFill>
              </a:rPr>
              <a:t> y </a:t>
            </a:r>
            <a:r>
              <a:rPr lang="en-US" sz="2000" dirty="0" err="1" smtClean="0">
                <a:solidFill>
                  <a:prstClr val="black"/>
                </a:solidFill>
              </a:rPr>
              <a:t>actitudes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sobre</a:t>
            </a:r>
            <a:r>
              <a:rPr lang="en-US" sz="2000" dirty="0" smtClean="0">
                <a:solidFill>
                  <a:prstClr val="black"/>
                </a:solidFill>
              </a:rPr>
              <a:t> la </a:t>
            </a:r>
            <a:r>
              <a:rPr lang="en-US" sz="2000" dirty="0" err="1" smtClean="0">
                <a:solidFill>
                  <a:prstClr val="black"/>
                </a:solidFill>
              </a:rPr>
              <a:t>higiene</a:t>
            </a:r>
            <a:r>
              <a:rPr lang="en-US" sz="2000" dirty="0" smtClean="0">
                <a:solidFill>
                  <a:prstClr val="black"/>
                </a:solidFill>
              </a:rPr>
              <a:t> oral </a:t>
            </a:r>
            <a:r>
              <a:rPr lang="en-US" sz="2000" dirty="0" err="1" smtClean="0">
                <a:solidFill>
                  <a:prstClr val="black"/>
                </a:solidFill>
              </a:rPr>
              <a:t>pueden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influir</a:t>
            </a:r>
            <a:r>
              <a:rPr lang="en-US" sz="2000" dirty="0" smtClean="0">
                <a:solidFill>
                  <a:prstClr val="black"/>
                </a:solidFill>
              </a:rPr>
              <a:t> en los </a:t>
            </a:r>
            <a:r>
              <a:rPr lang="en-US" sz="2000" dirty="0" err="1" smtClean="0">
                <a:solidFill>
                  <a:prstClr val="black"/>
                </a:solidFill>
              </a:rPr>
              <a:t>hábitos</a:t>
            </a:r>
            <a:r>
              <a:rPr lang="en-US" sz="2000" dirty="0" smtClean="0">
                <a:solidFill>
                  <a:prstClr val="black"/>
                </a:solidFill>
              </a:rPr>
              <a:t> de </a:t>
            </a:r>
            <a:r>
              <a:rPr lang="en-US" sz="2000" dirty="0" err="1" smtClean="0">
                <a:solidFill>
                  <a:prstClr val="black"/>
                </a:solidFill>
              </a:rPr>
              <a:t>higiene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bucal</a:t>
            </a:r>
            <a:r>
              <a:rPr lang="en-US" sz="2000" dirty="0" smtClean="0">
                <a:solidFill>
                  <a:prstClr val="black"/>
                </a:solidFill>
              </a:rPr>
              <a:t> de </a:t>
            </a:r>
            <a:r>
              <a:rPr lang="en-US" sz="2000" dirty="0" err="1" smtClean="0">
                <a:solidFill>
                  <a:prstClr val="black"/>
                </a:solidFill>
              </a:rPr>
              <a:t>nuestros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niños</a:t>
            </a:r>
            <a:r>
              <a:rPr lang="en-US" sz="2000" dirty="0" smtClean="0">
                <a:solidFill>
                  <a:prstClr val="black"/>
                </a:solidFill>
              </a:rPr>
              <a:t> y </a:t>
            </a:r>
            <a:r>
              <a:rPr lang="en-US" sz="2000" dirty="0" err="1" smtClean="0">
                <a:solidFill>
                  <a:prstClr val="black"/>
                </a:solidFill>
              </a:rPr>
              <a:t>sobre</a:t>
            </a:r>
            <a:r>
              <a:rPr lang="en-US" sz="2000" dirty="0" smtClean="0">
                <a:solidFill>
                  <a:prstClr val="black"/>
                </a:solidFill>
              </a:rPr>
              <a:t>  la </a:t>
            </a:r>
            <a:r>
              <a:rPr lang="en-US" sz="2000" dirty="0" err="1" smtClean="0">
                <a:solidFill>
                  <a:prstClr val="black"/>
                </a:solidFill>
              </a:rPr>
              <a:t>posibildad</a:t>
            </a:r>
            <a:r>
              <a:rPr lang="en-US" sz="2000" dirty="0" smtClean="0">
                <a:solidFill>
                  <a:prstClr val="black"/>
                </a:solidFill>
              </a:rPr>
              <a:t> de </a:t>
            </a:r>
            <a:r>
              <a:rPr lang="en-US" sz="2000" dirty="0" err="1" smtClean="0">
                <a:solidFill>
                  <a:prstClr val="black"/>
                </a:solidFill>
              </a:rPr>
              <a:t>formar</a:t>
            </a:r>
            <a:r>
              <a:rPr lang="en-US" sz="2000" dirty="0" smtClean="0">
                <a:solidFill>
                  <a:prstClr val="black"/>
                </a:solidFill>
              </a:rPr>
              <a:t> caries !!</a:t>
            </a:r>
          </a:p>
          <a:p>
            <a:pPr lvl="0">
              <a:lnSpc>
                <a:spcPct val="150000"/>
              </a:lnSpc>
              <a:buClr>
                <a:srgbClr val="AA2B1E"/>
              </a:buClr>
            </a:pPr>
            <a:r>
              <a:rPr lang="en-US" sz="2000" b="1" dirty="0" smtClean="0">
                <a:solidFill>
                  <a:prstClr val="black"/>
                </a:solidFill>
              </a:rPr>
              <a:t>Como padres  </a:t>
            </a:r>
            <a:r>
              <a:rPr lang="en-US" sz="2000" b="1" dirty="0" err="1" smtClean="0">
                <a:solidFill>
                  <a:prstClr val="black"/>
                </a:solidFill>
              </a:rPr>
              <a:t>tenemos</a:t>
            </a:r>
            <a:r>
              <a:rPr lang="en-US" sz="2000" b="1" dirty="0" smtClean="0">
                <a:solidFill>
                  <a:prstClr val="black"/>
                </a:solidFill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</a:rPr>
              <a:t>una</a:t>
            </a:r>
            <a:r>
              <a:rPr lang="en-US" sz="2000" b="1" dirty="0" smtClean="0">
                <a:solidFill>
                  <a:prstClr val="black"/>
                </a:solidFill>
              </a:rPr>
              <a:t>  gran </a:t>
            </a:r>
            <a:r>
              <a:rPr lang="en-US" sz="2000" b="1" dirty="0" err="1" smtClean="0">
                <a:solidFill>
                  <a:prstClr val="black"/>
                </a:solidFill>
              </a:rPr>
              <a:t>influencia</a:t>
            </a:r>
            <a:r>
              <a:rPr lang="en-US" sz="2000" b="1" dirty="0" smtClean="0">
                <a:solidFill>
                  <a:prstClr val="black"/>
                </a:solidFill>
              </a:rPr>
              <a:t> en la </a:t>
            </a:r>
            <a:r>
              <a:rPr lang="en-US" sz="2000" b="1" dirty="0" err="1" smtClean="0">
                <a:solidFill>
                  <a:prstClr val="black"/>
                </a:solidFill>
              </a:rPr>
              <a:t>salud</a:t>
            </a:r>
            <a:r>
              <a:rPr lang="en-US" sz="2000" b="1" dirty="0" smtClean="0">
                <a:solidFill>
                  <a:prstClr val="black"/>
                </a:solidFill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</a:rPr>
              <a:t>bucal</a:t>
            </a:r>
            <a:r>
              <a:rPr lang="en-US" sz="2000" b="1" dirty="0" smtClean="0">
                <a:solidFill>
                  <a:prstClr val="black"/>
                </a:solidFill>
              </a:rPr>
              <a:t> de </a:t>
            </a:r>
            <a:r>
              <a:rPr lang="en-US" sz="2000" b="1" dirty="0" err="1" smtClean="0">
                <a:solidFill>
                  <a:prstClr val="black"/>
                </a:solidFill>
              </a:rPr>
              <a:t>nuestros</a:t>
            </a:r>
            <a:r>
              <a:rPr lang="en-US" sz="2000" b="1" dirty="0" smtClean="0">
                <a:solidFill>
                  <a:prstClr val="black"/>
                </a:solidFill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</a:rPr>
              <a:t>nños</a:t>
            </a:r>
            <a:r>
              <a:rPr lang="en-US" sz="2000" b="1" dirty="0" smtClean="0">
                <a:solidFill>
                  <a:prstClr val="black"/>
                </a:solidFill>
              </a:rPr>
              <a:t> !</a:t>
            </a:r>
            <a:endParaRPr lang="en-US" sz="2000" b="1" dirty="0">
              <a:solidFill>
                <a:prstClr val="black"/>
              </a:solidFill>
            </a:endParaRPr>
          </a:p>
          <a:p>
            <a:pPr lvl="0">
              <a:buClr>
                <a:srgbClr val="AA2B1E"/>
              </a:buClr>
            </a:pPr>
            <a:endParaRPr lang="en-US" sz="2000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7"/>
          <a:stretch/>
        </p:blipFill>
        <p:spPr>
          <a:xfrm>
            <a:off x="7391400" y="393444"/>
            <a:ext cx="1280161" cy="10668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454" y="6248400"/>
            <a:ext cx="1028700" cy="495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5947893"/>
            <a:ext cx="1866474" cy="8221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200000">
            <a:off x="6966866" y="3328600"/>
            <a:ext cx="373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Modulo 12: </a:t>
            </a:r>
            <a:r>
              <a:rPr lang="en-US" sz="1200" dirty="0" err="1" smtClean="0"/>
              <a:t>Convertirese</a:t>
            </a:r>
            <a:r>
              <a:rPr lang="en-US" sz="1200" dirty="0" smtClean="0"/>
              <a:t> </a:t>
            </a:r>
            <a:r>
              <a:rPr lang="en-US" sz="1200" dirty="0" err="1" smtClean="0"/>
              <a:t>en</a:t>
            </a:r>
            <a:r>
              <a:rPr lang="en-US" sz="1200" dirty="0" smtClean="0"/>
              <a:t> el </a:t>
            </a:r>
            <a:r>
              <a:rPr lang="en-US" sz="1200" dirty="0" err="1" smtClean="0"/>
              <a:t>Entrenador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1797572" y="3352096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UCLA Proyecto de </a:t>
            </a:r>
            <a:r>
              <a:rPr lang="en-US" sz="1200" dirty="0" err="1"/>
              <a:t>Trabajadores</a:t>
            </a:r>
            <a:r>
              <a:rPr lang="en-US" sz="1200" dirty="0"/>
              <a:t> para la </a:t>
            </a:r>
            <a:r>
              <a:rPr lang="en-US" sz="1200" dirty="0" err="1"/>
              <a:t>Salud</a:t>
            </a:r>
            <a:r>
              <a:rPr lang="en-US" sz="1200" dirty="0"/>
              <a:t> Oral </a:t>
            </a:r>
            <a:r>
              <a:rPr lang="en-US" sz="1200" dirty="0" err="1"/>
              <a:t>en</a:t>
            </a:r>
            <a:r>
              <a:rPr lang="en-US" sz="1200" dirty="0"/>
              <a:t> la </a:t>
            </a:r>
            <a:r>
              <a:rPr lang="en-US" sz="1200" dirty="0" err="1"/>
              <a:t>Comunidad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94901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819400" y="2107322"/>
            <a:ext cx="5715000" cy="3429000"/>
          </a:xfrm>
        </p:spPr>
        <p:txBody>
          <a:bodyPr>
            <a:normAutofit lnSpcReduction="10000"/>
          </a:bodyPr>
          <a:lstStyle/>
          <a:p>
            <a:pPr marL="274320" indent="-274320" algn="l">
              <a:buClr>
                <a:srgbClr val="AA2B1E"/>
              </a:buClr>
              <a:buFont typeface="Brush Script MT" pitchFamily="66" charset="0"/>
              <a:buChar char="O"/>
            </a:pPr>
            <a:r>
              <a:rPr lang="en-US" dirty="0" err="1" smtClean="0">
                <a:solidFill>
                  <a:schemeClr val="tx1"/>
                </a:solidFill>
              </a:rPr>
              <a:t>Crear</a:t>
            </a:r>
            <a:r>
              <a:rPr lang="en-US" dirty="0" smtClean="0">
                <a:solidFill>
                  <a:schemeClr val="tx1"/>
                </a:solidFill>
              </a:rPr>
              <a:t> un </a:t>
            </a:r>
            <a:r>
              <a:rPr lang="en-US" dirty="0" err="1" smtClean="0">
                <a:solidFill>
                  <a:schemeClr val="tx1"/>
                </a:solidFill>
              </a:rPr>
              <a:t>buen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medio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ambiente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para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tener</a:t>
            </a:r>
            <a:r>
              <a:rPr lang="en-US" dirty="0" smtClean="0">
                <a:solidFill>
                  <a:schemeClr val="tx1"/>
                </a:solidFill>
              </a:rPr>
              <a:t> un </a:t>
            </a:r>
            <a:r>
              <a:rPr lang="en-US" dirty="0" err="1" smtClean="0">
                <a:solidFill>
                  <a:schemeClr val="tx1"/>
                </a:solidFill>
              </a:rPr>
              <a:t>estilo</a:t>
            </a:r>
            <a:r>
              <a:rPr lang="en-US" dirty="0" smtClean="0">
                <a:solidFill>
                  <a:schemeClr val="tx1"/>
                </a:solidFill>
              </a:rPr>
              <a:t> de </a:t>
            </a:r>
            <a:r>
              <a:rPr lang="en-US" dirty="0" err="1" smtClean="0">
                <a:solidFill>
                  <a:schemeClr val="tx1"/>
                </a:solidFill>
              </a:rPr>
              <a:t>vida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saludable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274320" indent="-274320" algn="l">
              <a:buClr>
                <a:srgbClr val="AA2B1E"/>
              </a:buClr>
              <a:buFont typeface="Brush Script MT" pitchFamily="66" charset="0"/>
              <a:buChar char="O"/>
            </a:pPr>
            <a:r>
              <a:rPr lang="en-US" dirty="0" err="1" smtClean="0">
                <a:solidFill>
                  <a:schemeClr val="tx1"/>
                </a:solidFill>
              </a:rPr>
              <a:t>Ayudar</a:t>
            </a:r>
            <a:r>
              <a:rPr lang="en-US" dirty="0" smtClean="0">
                <a:solidFill>
                  <a:schemeClr val="tx1"/>
                </a:solidFill>
              </a:rPr>
              <a:t>  a </a:t>
            </a:r>
            <a:r>
              <a:rPr lang="en-US" dirty="0" err="1" smtClean="0">
                <a:solidFill>
                  <a:schemeClr val="tx1"/>
                </a:solidFill>
              </a:rPr>
              <a:t>crear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hábitos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saludables</a:t>
            </a:r>
            <a:r>
              <a:rPr lang="en-US" dirty="0" smtClean="0">
                <a:solidFill>
                  <a:schemeClr val="tx1"/>
                </a:solidFill>
              </a:rPr>
              <a:t> en los </a:t>
            </a:r>
            <a:r>
              <a:rPr lang="en-US" dirty="0" err="1" smtClean="0">
                <a:solidFill>
                  <a:schemeClr val="tx1"/>
                </a:solidFill>
              </a:rPr>
              <a:t>niños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en-US" dirty="0" smtClean="0">
              <a:solidFill>
                <a:schemeClr val="tx1"/>
              </a:solidFill>
            </a:endParaRPr>
          </a:p>
          <a:p>
            <a:pPr marL="274320" indent="-274320" algn="l">
              <a:buClr>
                <a:srgbClr val="AA2B1E"/>
              </a:buClr>
              <a:buFont typeface="Brush Script MT" pitchFamily="66" charset="0"/>
              <a:buChar char="O"/>
            </a:pPr>
            <a:r>
              <a:rPr lang="en-US" b="1" dirty="0" err="1" smtClean="0">
                <a:solidFill>
                  <a:srgbClr val="FF0000"/>
                </a:solidFill>
              </a:rPr>
              <a:t>Es</a:t>
            </a:r>
            <a:r>
              <a:rPr lang="en-US" b="1" dirty="0" smtClean="0">
                <a:solidFill>
                  <a:srgbClr val="FF0000"/>
                </a:solidFill>
              </a:rPr>
              <a:t> crucial </a:t>
            </a:r>
            <a:r>
              <a:rPr lang="en-US" b="1" dirty="0" err="1" smtClean="0">
                <a:solidFill>
                  <a:srgbClr val="FF0000"/>
                </a:solidFill>
              </a:rPr>
              <a:t>que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como</a:t>
            </a:r>
            <a:r>
              <a:rPr lang="en-US" b="1" dirty="0" smtClean="0">
                <a:solidFill>
                  <a:srgbClr val="FF0000"/>
                </a:solidFill>
              </a:rPr>
              <a:t> padres </a:t>
            </a:r>
            <a:r>
              <a:rPr lang="en-US" b="1" dirty="0" err="1" smtClean="0">
                <a:solidFill>
                  <a:srgbClr val="FF0000"/>
                </a:solidFill>
              </a:rPr>
              <a:t>conozcan</a:t>
            </a:r>
            <a:r>
              <a:rPr lang="en-US" b="1" dirty="0" smtClean="0">
                <a:solidFill>
                  <a:srgbClr val="FF0000"/>
                </a:solidFill>
              </a:rPr>
              <a:t> la </a:t>
            </a:r>
            <a:r>
              <a:rPr lang="en-US" b="1" dirty="0" err="1" smtClean="0">
                <a:solidFill>
                  <a:srgbClr val="FF0000"/>
                </a:solidFill>
              </a:rPr>
              <a:t>importancia</a:t>
            </a:r>
            <a:r>
              <a:rPr lang="en-US" b="1" dirty="0" smtClean="0">
                <a:solidFill>
                  <a:srgbClr val="FF0000"/>
                </a:solidFill>
              </a:rPr>
              <a:t> de los </a:t>
            </a:r>
            <a:r>
              <a:rPr lang="en-US" b="1" dirty="0" err="1" smtClean="0">
                <a:solidFill>
                  <a:srgbClr val="FF0000"/>
                </a:solidFill>
              </a:rPr>
              <a:t>dientes</a:t>
            </a:r>
            <a:r>
              <a:rPr lang="en-US" b="1" dirty="0" smtClean="0">
                <a:solidFill>
                  <a:srgbClr val="FF0000"/>
                </a:solidFill>
              </a:rPr>
              <a:t>  </a:t>
            </a:r>
            <a:r>
              <a:rPr lang="en-US" b="1" dirty="0" err="1" smtClean="0">
                <a:solidFill>
                  <a:srgbClr val="FF0000"/>
                </a:solidFill>
              </a:rPr>
              <a:t>primarios</a:t>
            </a:r>
            <a:r>
              <a:rPr lang="en-US" b="1" dirty="0" smtClean="0">
                <a:solidFill>
                  <a:srgbClr val="FF0000"/>
                </a:solidFill>
              </a:rPr>
              <a:t> y </a:t>
            </a:r>
            <a:r>
              <a:rPr lang="en-US" b="1" dirty="0" err="1" smtClean="0">
                <a:solidFill>
                  <a:srgbClr val="FF0000"/>
                </a:solidFill>
              </a:rPr>
              <a:t>como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mantenerlos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saludables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endParaRPr lang="en-US" b="1" dirty="0">
              <a:solidFill>
                <a:srgbClr val="FF0000"/>
              </a:solidFill>
            </a:endParaRPr>
          </a:p>
          <a:p>
            <a:pPr marL="274320" indent="-274320" algn="l">
              <a:buClr>
                <a:srgbClr val="AA2B1E"/>
              </a:buClr>
              <a:buFont typeface="Brush Script MT" pitchFamily="66" charset="0"/>
              <a:buChar char="O"/>
            </a:pPr>
            <a:endParaRPr lang="en-US" dirty="0">
              <a:solidFill>
                <a:schemeClr val="tx1"/>
              </a:solidFill>
            </a:endParaRPr>
          </a:p>
          <a:p>
            <a:pPr marL="274320" lvl="0" indent="-274320" algn="l">
              <a:buClr>
                <a:srgbClr val="AA2B1E"/>
              </a:buClr>
              <a:buFont typeface="Brush Script MT" pitchFamily="66" charset="0"/>
              <a:buChar char="O"/>
            </a:pPr>
            <a:endParaRPr lang="en-US" dirty="0" smtClean="0">
              <a:solidFill>
                <a:schemeClr val="tx1"/>
              </a:solidFill>
            </a:endParaRPr>
          </a:p>
          <a:p>
            <a:pPr lvl="0" algn="l">
              <a:buClr>
                <a:srgbClr val="AA2B1E"/>
              </a:buClr>
            </a:pPr>
            <a:endParaRPr lang="en-US" dirty="0">
              <a:solidFill>
                <a:schemeClr val="tx1"/>
              </a:solidFill>
            </a:endParaRPr>
          </a:p>
          <a:p>
            <a:pPr lvl="0" algn="l">
              <a:buClr>
                <a:srgbClr val="AA2B1E"/>
              </a:buClr>
            </a:pP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4" r="26667" b="13333"/>
          <a:stretch/>
        </p:blipFill>
        <p:spPr>
          <a:xfrm>
            <a:off x="1219200" y="2107322"/>
            <a:ext cx="1289538" cy="2286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724933" cy="1202485"/>
          </a:xfrm>
        </p:spPr>
        <p:txBody>
          <a:bodyPr>
            <a:normAutofit/>
          </a:bodyPr>
          <a:lstStyle/>
          <a:p>
            <a:r>
              <a:rPr lang="en-US" sz="3200" b="1" dirty="0" err="1" smtClean="0"/>
              <a:t>Conocimientos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para</a:t>
            </a:r>
            <a:r>
              <a:rPr lang="en-US" sz="3200" b="1" dirty="0" smtClean="0"/>
              <a:t> padres </a:t>
            </a:r>
            <a:endParaRPr lang="en-US" sz="3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454" y="6248400"/>
            <a:ext cx="1028700" cy="495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5947893"/>
            <a:ext cx="1866474" cy="8221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6966866" y="3328600"/>
            <a:ext cx="373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Modulo 12: </a:t>
            </a:r>
            <a:r>
              <a:rPr lang="en-US" sz="1200" dirty="0" err="1" smtClean="0"/>
              <a:t>Convertirese</a:t>
            </a:r>
            <a:r>
              <a:rPr lang="en-US" sz="1200" dirty="0" smtClean="0"/>
              <a:t> </a:t>
            </a:r>
            <a:r>
              <a:rPr lang="en-US" sz="1200" dirty="0" err="1" smtClean="0"/>
              <a:t>en</a:t>
            </a:r>
            <a:r>
              <a:rPr lang="en-US" sz="1200" dirty="0" smtClean="0"/>
              <a:t> el </a:t>
            </a:r>
            <a:r>
              <a:rPr lang="en-US" sz="1200" dirty="0" err="1" smtClean="0"/>
              <a:t>Entrenador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1797572" y="3352096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UCLA Proyecto de </a:t>
            </a:r>
            <a:r>
              <a:rPr lang="en-US" sz="1200" dirty="0" err="1"/>
              <a:t>Trabajadores</a:t>
            </a:r>
            <a:r>
              <a:rPr lang="en-US" sz="1200" dirty="0"/>
              <a:t> para la </a:t>
            </a:r>
            <a:r>
              <a:rPr lang="en-US" sz="1200" dirty="0" err="1"/>
              <a:t>Salud</a:t>
            </a:r>
            <a:r>
              <a:rPr lang="en-US" sz="1200" dirty="0"/>
              <a:t> Oral </a:t>
            </a:r>
            <a:r>
              <a:rPr lang="en-US" sz="1200" dirty="0" err="1"/>
              <a:t>en</a:t>
            </a:r>
            <a:r>
              <a:rPr lang="en-US" sz="1200" dirty="0"/>
              <a:t> la </a:t>
            </a:r>
            <a:r>
              <a:rPr lang="en-US" sz="1200" dirty="0" err="1"/>
              <a:t>Comunidad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4383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r>
              <a:rPr lang="en-US" dirty="0" err="1" smtClean="0"/>
              <a:t>Dentistas</a:t>
            </a:r>
            <a:endParaRPr lang="en" dirty="0"/>
          </a:p>
        </p:txBody>
      </p:sp>
      <p:sp>
        <p:nvSpPr>
          <p:cNvPr id="63" name="Shape 63"/>
          <p:cNvSpPr txBox="1">
            <a:spLocks noGrp="1"/>
          </p:cNvSpPr>
          <p:nvPr>
            <p:ph type="subTitle" idx="4294967295"/>
          </p:nvPr>
        </p:nvSpPr>
        <p:spPr>
          <a:xfrm>
            <a:off x="630866" y="2057400"/>
            <a:ext cx="4046538" cy="13462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4 </a:t>
            </a:r>
            <a:r>
              <a:rPr lang="en-US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años</a:t>
            </a:r>
            <a:r>
              <a:rPr lang="en-US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universidad</a:t>
            </a:r>
            <a:endParaRPr lang="en-US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r>
              <a:rPr lang="en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4 </a:t>
            </a:r>
            <a:r>
              <a:rPr lang="en-US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años</a:t>
            </a:r>
            <a:r>
              <a:rPr lang="en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lang="en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DDS/DMD </a:t>
            </a:r>
            <a:r>
              <a:rPr lang="en-US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Dentestría</a:t>
            </a:r>
            <a:r>
              <a:rPr lang="en-US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General</a:t>
            </a:r>
            <a:r>
              <a:rPr lang="en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 lang="en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r>
              <a:rPr lang="en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 </a:t>
            </a:r>
            <a:r>
              <a:rPr lang="en-US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3 </a:t>
            </a:r>
            <a:r>
              <a:rPr lang="en-US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años</a:t>
            </a:r>
            <a:r>
              <a:rPr lang="en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lang="en-US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Especialización</a:t>
            </a:r>
            <a:r>
              <a:rPr lang="en-US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(op</a:t>
            </a:r>
            <a:r>
              <a:rPr lang="en-US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ciónal</a:t>
            </a:r>
            <a:r>
              <a:rPr lang="en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</a:t>
            </a:r>
            <a:r>
              <a:rPr lang="en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r>
              <a:rPr lang="en" dirty="0"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endParaRPr dirty="0">
              <a:latin typeface="Arial"/>
              <a:ea typeface="Arial"/>
              <a:cs typeface="Arial"/>
              <a:sym typeface="Arial"/>
            </a:endParaRPr>
          </a:p>
          <a:p>
            <a:endParaRPr dirty="0"/>
          </a:p>
        </p:txBody>
      </p:sp>
      <p:pic>
        <p:nvPicPr>
          <p:cNvPr id="65" name="Shape 65" descr="cowh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0328" y="1850636"/>
            <a:ext cx="3995224" cy="374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591" y="6070770"/>
            <a:ext cx="1028700" cy="495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5938077"/>
            <a:ext cx="1425777" cy="62799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6200000">
            <a:off x="-2079756" y="3024102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UCLA Proyecto de </a:t>
            </a:r>
            <a:r>
              <a:rPr lang="en-US" sz="1200" dirty="0" err="1"/>
              <a:t>Trabajadores</a:t>
            </a:r>
            <a:r>
              <a:rPr lang="en-US" sz="1200" dirty="0"/>
              <a:t> para la </a:t>
            </a:r>
            <a:r>
              <a:rPr lang="en-US" sz="1200" dirty="0" err="1"/>
              <a:t>Salud</a:t>
            </a:r>
            <a:r>
              <a:rPr lang="en-US" sz="1200" dirty="0"/>
              <a:t> Oral </a:t>
            </a:r>
            <a:r>
              <a:rPr lang="en-US" sz="1200" dirty="0" err="1"/>
              <a:t>en</a:t>
            </a:r>
            <a:r>
              <a:rPr lang="en-US" sz="1200" dirty="0"/>
              <a:t> la </a:t>
            </a:r>
            <a:r>
              <a:rPr lang="en-US" sz="1200" dirty="0" err="1"/>
              <a:t>Comunidad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6069831" y="3113872"/>
            <a:ext cx="563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cs typeface="Times New Roman" panose="02020603050405020304" pitchFamily="18" charset="0"/>
              </a:rPr>
              <a:t>Modulo 13: </a:t>
            </a:r>
            <a:r>
              <a:rPr lang="en-US" sz="1200" dirty="0" err="1">
                <a:cs typeface="Times New Roman" panose="02020603050405020304" pitchFamily="18" charset="0"/>
              </a:rPr>
              <a:t>Careras</a:t>
            </a:r>
            <a:r>
              <a:rPr lang="en-US" sz="1200" dirty="0"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cs typeface="Times New Roman" panose="02020603050405020304" pitchFamily="18" charset="0"/>
              </a:rPr>
              <a:t>en</a:t>
            </a:r>
            <a:r>
              <a:rPr lang="en-US" sz="1200" dirty="0"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cs typeface="Times New Roman" panose="02020603050405020304" pitchFamily="18" charset="0"/>
              </a:rPr>
              <a:t>Odontología</a:t>
            </a:r>
            <a:endParaRPr lang="en-US" sz="1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09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23838"/>
            <a:ext cx="7696200" cy="1202485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El </a:t>
            </a:r>
            <a:r>
              <a:rPr lang="en-US" sz="3200" b="1" dirty="0" err="1" smtClean="0"/>
              <a:t>rol</a:t>
            </a:r>
            <a:r>
              <a:rPr lang="en-US" sz="3200" b="1" dirty="0" smtClean="0"/>
              <a:t> de los padres: </a:t>
            </a:r>
            <a:r>
              <a:rPr lang="en-US" sz="3200" b="1" dirty="0" err="1" smtClean="0"/>
              <a:t>Qué</a:t>
            </a:r>
            <a:r>
              <a:rPr lang="en-US" sz="3200" b="1" dirty="0" smtClean="0"/>
              <a:t> </a:t>
            </a:r>
            <a:r>
              <a:rPr lang="en-US" sz="3200" b="1" dirty="0" err="1"/>
              <a:t>P</a:t>
            </a:r>
            <a:r>
              <a:rPr lang="en-US" sz="3200" b="1" dirty="0" err="1" smtClean="0"/>
              <a:t>ueden</a:t>
            </a:r>
            <a:r>
              <a:rPr lang="en-US" sz="3200" b="1" dirty="0" smtClean="0"/>
              <a:t> </a:t>
            </a:r>
            <a:r>
              <a:rPr lang="en-US" sz="3200" b="1" dirty="0" err="1"/>
              <a:t>H</a:t>
            </a:r>
            <a:r>
              <a:rPr lang="en-US" sz="3200" b="1" dirty="0" err="1" smtClean="0"/>
              <a:t>acer</a:t>
            </a:r>
            <a:r>
              <a:rPr lang="en-US" sz="3200" b="1" dirty="0" smtClean="0"/>
              <a:t> los </a:t>
            </a:r>
            <a:r>
              <a:rPr lang="en-US" sz="3200" b="1" dirty="0" err="1"/>
              <a:t>T</a:t>
            </a:r>
            <a:r>
              <a:rPr lang="en-US" sz="3200" b="1" dirty="0" err="1" smtClean="0"/>
              <a:t>rabajadores</a:t>
            </a:r>
            <a:r>
              <a:rPr lang="en-US" sz="3200" b="1" dirty="0" smtClean="0"/>
              <a:t> de </a:t>
            </a:r>
            <a:r>
              <a:rPr lang="en-US" sz="3200" b="1" dirty="0"/>
              <a:t> </a:t>
            </a:r>
            <a:r>
              <a:rPr lang="en-US" sz="3200" b="1" dirty="0" err="1"/>
              <a:t>S</a:t>
            </a:r>
            <a:r>
              <a:rPr lang="en-US" sz="3200" b="1" dirty="0" err="1" smtClean="0"/>
              <a:t>alud</a:t>
            </a:r>
            <a:r>
              <a:rPr lang="en-US" sz="3200" b="1" dirty="0" smtClean="0"/>
              <a:t> </a:t>
            </a:r>
            <a:r>
              <a:rPr lang="en-US" sz="3200" b="1" dirty="0" err="1"/>
              <a:t>C</a:t>
            </a:r>
            <a:r>
              <a:rPr lang="en-US" sz="3200" b="1" dirty="0" err="1" smtClean="0"/>
              <a:t>omunitarios</a:t>
            </a:r>
            <a:r>
              <a:rPr lang="en-US" sz="3200" b="1" dirty="0" smtClean="0"/>
              <a:t> ?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850" y="1641880"/>
            <a:ext cx="5791200" cy="2743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2200" dirty="0" err="1" smtClean="0"/>
              <a:t>Comenzar</a:t>
            </a:r>
            <a:r>
              <a:rPr lang="en-US" sz="2200" dirty="0" smtClean="0"/>
              <a:t> </a:t>
            </a:r>
            <a:r>
              <a:rPr lang="en-US" sz="2200" dirty="0" err="1" smtClean="0"/>
              <a:t>temprano</a:t>
            </a:r>
            <a:r>
              <a:rPr lang="en-US" sz="2200" dirty="0" smtClean="0"/>
              <a:t>! No </a:t>
            </a:r>
            <a:r>
              <a:rPr lang="en-US" sz="2200" dirty="0" err="1" smtClean="0"/>
              <a:t>demorarse</a:t>
            </a:r>
            <a:r>
              <a:rPr lang="en-US" sz="2200" dirty="0" smtClean="0"/>
              <a:t>!</a:t>
            </a:r>
            <a:endParaRPr lang="en-US" sz="2200" dirty="0"/>
          </a:p>
          <a:p>
            <a:r>
              <a:rPr lang="en-US" sz="2200" b="1" dirty="0" err="1" smtClean="0"/>
              <a:t>Recuerde</a:t>
            </a:r>
            <a:r>
              <a:rPr lang="en-US" sz="2200" b="1" dirty="0" smtClean="0"/>
              <a:t> : </a:t>
            </a:r>
            <a:r>
              <a:rPr lang="en-US" sz="2200" b="1" dirty="0" err="1" smtClean="0"/>
              <a:t>es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importante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para</a:t>
            </a:r>
            <a:r>
              <a:rPr lang="en-US" sz="2200" b="1" dirty="0" smtClean="0"/>
              <a:t> los </a:t>
            </a:r>
            <a:r>
              <a:rPr lang="en-US" sz="2200" b="1" dirty="0" err="1" smtClean="0"/>
              <a:t>niños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familiarizarse</a:t>
            </a:r>
            <a:r>
              <a:rPr lang="en-US" sz="2200" b="1" dirty="0" smtClean="0"/>
              <a:t>  con el </a:t>
            </a:r>
            <a:r>
              <a:rPr lang="en-US" sz="2200" b="1" dirty="0" err="1" smtClean="0"/>
              <a:t>dentista</a:t>
            </a:r>
            <a:r>
              <a:rPr lang="en-US" sz="2200" dirty="0"/>
              <a:t> </a:t>
            </a:r>
            <a:r>
              <a:rPr lang="en-US" sz="2200" dirty="0" smtClean="0"/>
              <a:t>a </a:t>
            </a:r>
            <a:r>
              <a:rPr lang="en-US" sz="2200" dirty="0" err="1" smtClean="0"/>
              <a:t>edades</a:t>
            </a:r>
            <a:r>
              <a:rPr lang="en-US" sz="2200" dirty="0" smtClean="0"/>
              <a:t> </a:t>
            </a:r>
            <a:r>
              <a:rPr lang="en-US" sz="2200" dirty="0" err="1" smtClean="0"/>
              <a:t>tempranas</a:t>
            </a:r>
            <a:r>
              <a:rPr lang="en-US" sz="2200" dirty="0" smtClean="0"/>
              <a:t>,</a:t>
            </a:r>
            <a:r>
              <a:rPr lang="en-US" sz="2200" dirty="0"/>
              <a:t> </a:t>
            </a:r>
            <a:r>
              <a:rPr lang="en-US" sz="2200" dirty="0" smtClean="0"/>
              <a:t>al </a:t>
            </a:r>
            <a:r>
              <a:rPr lang="en-US" sz="2200" dirty="0" err="1" smtClean="0"/>
              <a:t>año</a:t>
            </a:r>
            <a:r>
              <a:rPr lang="en-US" sz="2200" dirty="0" smtClean="0"/>
              <a:t> o </a:t>
            </a:r>
            <a:r>
              <a:rPr lang="en-US" sz="2200" dirty="0" err="1" smtClean="0"/>
              <a:t>cuando</a:t>
            </a:r>
            <a:r>
              <a:rPr lang="en-US" sz="2200" dirty="0" smtClean="0"/>
              <a:t> </a:t>
            </a:r>
            <a:r>
              <a:rPr lang="en-US" sz="2200" dirty="0" err="1" smtClean="0"/>
              <a:t>erupciona</a:t>
            </a:r>
            <a:r>
              <a:rPr lang="en-US" sz="2200" dirty="0" smtClean="0"/>
              <a:t> el primer </a:t>
            </a:r>
            <a:r>
              <a:rPr lang="en-US" sz="2200" dirty="0" err="1" smtClean="0"/>
              <a:t>diente</a:t>
            </a:r>
            <a:r>
              <a:rPr lang="en-US" sz="2200" dirty="0" smtClean="0"/>
              <a:t>.</a:t>
            </a:r>
            <a:endParaRPr lang="en-US" sz="2200" u="sng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56"/>
          <a:stretch/>
        </p:blipFill>
        <p:spPr>
          <a:xfrm>
            <a:off x="6210300" y="2020067"/>
            <a:ext cx="2552700" cy="21556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4038600"/>
            <a:ext cx="7315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en-US" sz="2000" dirty="0" smtClean="0">
                <a:solidFill>
                  <a:prstClr val="black"/>
                </a:solidFill>
              </a:rPr>
              <a:t>Padres y </a:t>
            </a:r>
            <a:r>
              <a:rPr lang="en-US" sz="2000" dirty="0" err="1" smtClean="0">
                <a:solidFill>
                  <a:prstClr val="black"/>
                </a:solidFill>
              </a:rPr>
              <a:t>dentistas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juntos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juegan</a:t>
            </a:r>
            <a:r>
              <a:rPr lang="en-US" sz="2000" dirty="0" smtClean="0">
                <a:solidFill>
                  <a:prstClr val="black"/>
                </a:solidFill>
              </a:rPr>
              <a:t> un </a:t>
            </a:r>
            <a:r>
              <a:rPr lang="en-US" sz="2000" dirty="0" err="1" smtClean="0">
                <a:solidFill>
                  <a:prstClr val="black"/>
                </a:solidFill>
              </a:rPr>
              <a:t>rol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importante</a:t>
            </a:r>
            <a:r>
              <a:rPr lang="en-US" sz="2000" dirty="0" smtClean="0">
                <a:solidFill>
                  <a:prstClr val="black"/>
                </a:solidFill>
              </a:rPr>
              <a:t> en la  </a:t>
            </a:r>
            <a:r>
              <a:rPr lang="en-US" sz="2000" dirty="0" err="1" smtClean="0">
                <a:solidFill>
                  <a:prstClr val="black"/>
                </a:solidFill>
              </a:rPr>
              <a:t>promoción</a:t>
            </a:r>
            <a:r>
              <a:rPr lang="en-US" sz="2000" dirty="0" smtClean="0">
                <a:solidFill>
                  <a:prstClr val="black"/>
                </a:solidFill>
              </a:rPr>
              <a:t> de la </a:t>
            </a:r>
            <a:r>
              <a:rPr lang="en-US" sz="2000" dirty="0" err="1" smtClean="0">
                <a:solidFill>
                  <a:prstClr val="black"/>
                </a:solidFill>
              </a:rPr>
              <a:t>salud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bucal</a:t>
            </a:r>
            <a:r>
              <a:rPr lang="en-US" sz="2000" dirty="0" smtClean="0">
                <a:solidFill>
                  <a:prstClr val="black"/>
                </a:solidFill>
              </a:rPr>
              <a:t>.</a:t>
            </a:r>
            <a:endParaRPr lang="en-US" sz="2000" dirty="0">
              <a:solidFill>
                <a:prstClr val="black"/>
              </a:solidFill>
            </a:endParaRPr>
          </a:p>
          <a:p>
            <a:pPr marL="640080" lvl="1" indent="-27432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en-US" sz="2000" b="1" dirty="0" err="1">
                <a:solidFill>
                  <a:prstClr val="black"/>
                </a:solidFill>
              </a:rPr>
              <a:t>D</a:t>
            </a:r>
            <a:r>
              <a:rPr lang="en-US" sz="2000" b="1" dirty="0" err="1" smtClean="0">
                <a:solidFill>
                  <a:prstClr val="black"/>
                </a:solidFill>
              </a:rPr>
              <a:t>ebemos</a:t>
            </a:r>
            <a:r>
              <a:rPr lang="en-US" sz="2000" b="1" dirty="0" smtClean="0">
                <a:solidFill>
                  <a:prstClr val="black"/>
                </a:solidFill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</a:rPr>
              <a:t>pensar</a:t>
            </a:r>
            <a:r>
              <a:rPr lang="en-US" sz="2000" b="1" dirty="0" smtClean="0">
                <a:solidFill>
                  <a:prstClr val="black"/>
                </a:solidFill>
              </a:rPr>
              <a:t>  en los </a:t>
            </a:r>
            <a:r>
              <a:rPr lang="en-US" sz="2000" b="1" dirty="0" err="1" smtClean="0">
                <a:solidFill>
                  <a:prstClr val="black"/>
                </a:solidFill>
              </a:rPr>
              <a:t>doctores</a:t>
            </a:r>
            <a:r>
              <a:rPr lang="en-US" sz="2000" b="1" dirty="0" smtClean="0">
                <a:solidFill>
                  <a:prstClr val="black"/>
                </a:solidFill>
              </a:rPr>
              <a:t> y </a:t>
            </a:r>
            <a:r>
              <a:rPr lang="en-US" sz="2000" b="1" dirty="0" err="1" smtClean="0">
                <a:solidFill>
                  <a:prstClr val="black"/>
                </a:solidFill>
              </a:rPr>
              <a:t>dentistas</a:t>
            </a:r>
            <a:r>
              <a:rPr lang="en-US" sz="2000" b="1" dirty="0" smtClean="0">
                <a:solidFill>
                  <a:prstClr val="black"/>
                </a:solidFill>
              </a:rPr>
              <a:t>  </a:t>
            </a:r>
            <a:r>
              <a:rPr lang="en-US" sz="2000" b="1" dirty="0" err="1" smtClean="0">
                <a:solidFill>
                  <a:prstClr val="black"/>
                </a:solidFill>
              </a:rPr>
              <a:t>como</a:t>
            </a:r>
            <a:r>
              <a:rPr lang="en-US" sz="2000" b="1" dirty="0" smtClean="0">
                <a:solidFill>
                  <a:prstClr val="black"/>
                </a:solidFill>
              </a:rPr>
              <a:t> un  </a:t>
            </a:r>
            <a:r>
              <a:rPr lang="en-US" sz="2000" b="1" dirty="0" err="1" smtClean="0">
                <a:solidFill>
                  <a:prstClr val="black"/>
                </a:solidFill>
              </a:rPr>
              <a:t>equipo</a:t>
            </a:r>
            <a:r>
              <a:rPr lang="en-US" sz="2000" b="1" dirty="0" smtClean="0">
                <a:solidFill>
                  <a:prstClr val="black"/>
                </a:solidFill>
              </a:rPr>
              <a:t> 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</a:rPr>
              <a:t>que  les  </a:t>
            </a:r>
            <a:r>
              <a:rPr lang="en-US" sz="2000" b="1" dirty="0" err="1" smtClean="0">
                <a:solidFill>
                  <a:prstClr val="black"/>
                </a:solidFill>
              </a:rPr>
              <a:t>ayudarán</a:t>
            </a:r>
            <a:r>
              <a:rPr lang="en-US" sz="2000" b="1" dirty="0" smtClean="0">
                <a:solidFill>
                  <a:prstClr val="black"/>
                </a:solidFill>
              </a:rPr>
              <a:t> a </a:t>
            </a:r>
            <a:r>
              <a:rPr lang="en-US" sz="2000" b="1" dirty="0" err="1" smtClean="0">
                <a:solidFill>
                  <a:prstClr val="black"/>
                </a:solidFill>
              </a:rPr>
              <a:t>mantener</a:t>
            </a:r>
            <a:r>
              <a:rPr lang="en-US" sz="2000" b="1" dirty="0" smtClean="0">
                <a:solidFill>
                  <a:prstClr val="black"/>
                </a:solidFill>
              </a:rPr>
              <a:t> la </a:t>
            </a:r>
            <a:r>
              <a:rPr lang="en-US" sz="2000" b="1" dirty="0" err="1" smtClean="0">
                <a:solidFill>
                  <a:prstClr val="black"/>
                </a:solidFill>
              </a:rPr>
              <a:t>salud</a:t>
            </a:r>
            <a:r>
              <a:rPr lang="en-US" sz="2000" b="1" dirty="0" smtClean="0">
                <a:solidFill>
                  <a:prstClr val="black"/>
                </a:solidFill>
              </a:rPr>
              <a:t> de </a:t>
            </a:r>
            <a:r>
              <a:rPr lang="en-US" sz="2000" b="1" dirty="0" err="1" smtClean="0">
                <a:solidFill>
                  <a:prstClr val="black"/>
                </a:solidFill>
              </a:rPr>
              <a:t>sus</a:t>
            </a:r>
            <a:r>
              <a:rPr lang="en-US" sz="2000" b="1" dirty="0" smtClean="0">
                <a:solidFill>
                  <a:prstClr val="black"/>
                </a:solidFill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</a:rPr>
              <a:t>bebé</a:t>
            </a:r>
            <a:r>
              <a:rPr lang="en-US" sz="2000" b="1" dirty="0" smtClean="0">
                <a:solidFill>
                  <a:prstClr val="black"/>
                </a:solidFill>
              </a:rPr>
              <a:t>! 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1170952">
            <a:off x="5837826" y="1739656"/>
            <a:ext cx="1035363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usted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454" y="6248400"/>
            <a:ext cx="1028700" cy="495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5947893"/>
            <a:ext cx="1866474" cy="8221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6200000">
            <a:off x="6966866" y="3328600"/>
            <a:ext cx="373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Modulo 12: </a:t>
            </a:r>
            <a:r>
              <a:rPr lang="en-US" sz="1200" dirty="0" err="1" smtClean="0"/>
              <a:t>Convertirese</a:t>
            </a:r>
            <a:r>
              <a:rPr lang="en-US" sz="1200" dirty="0" smtClean="0"/>
              <a:t> </a:t>
            </a:r>
            <a:r>
              <a:rPr lang="en-US" sz="1200" dirty="0" err="1" smtClean="0"/>
              <a:t>en</a:t>
            </a:r>
            <a:r>
              <a:rPr lang="en-US" sz="1200" dirty="0" smtClean="0"/>
              <a:t> el </a:t>
            </a:r>
            <a:r>
              <a:rPr lang="en-US" sz="1200" dirty="0" err="1" smtClean="0"/>
              <a:t>Entrenador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1797572" y="3352096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UCLA Proyecto de </a:t>
            </a:r>
            <a:r>
              <a:rPr lang="en-US" sz="1200" dirty="0" err="1"/>
              <a:t>Trabajadores</a:t>
            </a:r>
            <a:r>
              <a:rPr lang="en-US" sz="1200" dirty="0"/>
              <a:t> para la </a:t>
            </a:r>
            <a:r>
              <a:rPr lang="en-US" sz="1200" dirty="0" err="1"/>
              <a:t>Salud</a:t>
            </a:r>
            <a:r>
              <a:rPr lang="en-US" sz="1200" dirty="0"/>
              <a:t> Oral </a:t>
            </a:r>
            <a:r>
              <a:rPr lang="en-US" sz="1200" dirty="0" err="1"/>
              <a:t>en</a:t>
            </a:r>
            <a:r>
              <a:rPr lang="en-US" sz="1200" dirty="0"/>
              <a:t> la </a:t>
            </a:r>
            <a:r>
              <a:rPr lang="en-US" sz="1200" dirty="0" err="1"/>
              <a:t>Comunidad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9649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335" y="292722"/>
            <a:ext cx="6965245" cy="1202485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Rol</a:t>
            </a:r>
            <a:r>
              <a:rPr lang="en-US" b="1" dirty="0" smtClean="0"/>
              <a:t> de los padres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1" y="1752600"/>
            <a:ext cx="5791200" cy="360381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Los padres </a:t>
            </a:r>
            <a:r>
              <a:rPr lang="en-US" dirty="0" err="1" smtClean="0">
                <a:solidFill>
                  <a:schemeClr val="tx1"/>
                </a:solidFill>
              </a:rPr>
              <a:t>deberían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elegir</a:t>
            </a:r>
            <a:r>
              <a:rPr lang="en-US" dirty="0" smtClean="0">
                <a:solidFill>
                  <a:schemeClr val="tx1"/>
                </a:solidFill>
              </a:rPr>
              <a:t> un </a:t>
            </a:r>
            <a:r>
              <a:rPr lang="en-US" dirty="0" err="1" smtClean="0">
                <a:solidFill>
                  <a:schemeClr val="tx1"/>
                </a:solidFill>
              </a:rPr>
              <a:t>dentista</a:t>
            </a:r>
            <a:r>
              <a:rPr lang="en-US" dirty="0" smtClean="0">
                <a:solidFill>
                  <a:schemeClr val="tx1"/>
                </a:solidFill>
              </a:rPr>
              <a:t> en </a:t>
            </a:r>
            <a:r>
              <a:rPr lang="en-US" dirty="0" err="1" smtClean="0">
                <a:solidFill>
                  <a:schemeClr val="tx1"/>
                </a:solidFill>
              </a:rPr>
              <a:t>quien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cofíen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s-MX" dirty="0">
                <a:solidFill>
                  <a:schemeClr val="tx1"/>
                </a:solidFill>
              </a:rPr>
              <a:t>El hogar dental es un medio para que el cuidado dental proporcionado a </a:t>
            </a:r>
            <a:r>
              <a:rPr lang="es-MX" dirty="0" smtClean="0">
                <a:solidFill>
                  <a:schemeClr val="tx1"/>
                </a:solidFill>
              </a:rPr>
              <a:t> </a:t>
            </a:r>
            <a:r>
              <a:rPr lang="es-MX" dirty="0">
                <a:solidFill>
                  <a:schemeClr val="tx1"/>
                </a:solidFill>
              </a:rPr>
              <a:t>bebés, niños y adolescentes sea </a:t>
            </a:r>
            <a:r>
              <a:rPr lang="es-MX" dirty="0" smtClean="0">
                <a:solidFill>
                  <a:schemeClr val="tx1"/>
                </a:solidFill>
              </a:rPr>
              <a:t>realizado de </a:t>
            </a:r>
            <a:r>
              <a:rPr lang="es-MX" dirty="0">
                <a:solidFill>
                  <a:schemeClr val="tx1"/>
                </a:solidFill>
              </a:rPr>
              <a:t>una manera accesible, continua, integral, centrada en la familia, coordinada, compasiva y culturalmente efectiva</a:t>
            </a:r>
            <a:r>
              <a:rPr lang="es-MX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Generalmente</a:t>
            </a:r>
            <a:r>
              <a:rPr lang="en-US" dirty="0" smtClean="0">
                <a:solidFill>
                  <a:schemeClr val="tx1"/>
                </a:solidFill>
              </a:rPr>
              <a:t>, la </a:t>
            </a:r>
            <a:r>
              <a:rPr lang="en-US" dirty="0" err="1" smtClean="0">
                <a:solidFill>
                  <a:schemeClr val="tx1"/>
                </a:solidFill>
              </a:rPr>
              <a:t>primera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visita</a:t>
            </a:r>
            <a:r>
              <a:rPr lang="en-US" dirty="0" smtClean="0">
                <a:solidFill>
                  <a:schemeClr val="tx1"/>
                </a:solidFill>
              </a:rPr>
              <a:t> se </a:t>
            </a:r>
            <a:r>
              <a:rPr lang="en-US" dirty="0" err="1" smtClean="0">
                <a:solidFill>
                  <a:schemeClr val="tx1"/>
                </a:solidFill>
              </a:rPr>
              <a:t>realiza</a:t>
            </a:r>
            <a:r>
              <a:rPr lang="en-US" dirty="0" smtClean="0">
                <a:solidFill>
                  <a:schemeClr val="tx1"/>
                </a:solidFill>
              </a:rPr>
              <a:t> el </a:t>
            </a:r>
            <a:r>
              <a:rPr lang="en-US" dirty="0" err="1" smtClean="0">
                <a:solidFill>
                  <a:schemeClr val="tx1"/>
                </a:solidFill>
              </a:rPr>
              <a:t>éxamen</a:t>
            </a:r>
            <a:r>
              <a:rPr lang="en-US" dirty="0" smtClean="0">
                <a:solidFill>
                  <a:schemeClr val="tx1"/>
                </a:solidFill>
              </a:rPr>
              <a:t> dental y </a:t>
            </a:r>
            <a:r>
              <a:rPr lang="en-US" dirty="0" err="1" smtClean="0">
                <a:solidFill>
                  <a:schemeClr val="tx1"/>
                </a:solidFill>
              </a:rPr>
              <a:t>limpieza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Siga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las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recomendaciones</a:t>
            </a:r>
            <a:r>
              <a:rPr lang="en-US" dirty="0" smtClean="0">
                <a:solidFill>
                  <a:schemeClr val="tx1"/>
                </a:solidFill>
              </a:rPr>
              <a:t> de </a:t>
            </a:r>
            <a:r>
              <a:rPr lang="en-US" dirty="0" err="1" smtClean="0">
                <a:solidFill>
                  <a:schemeClr val="tx1"/>
                </a:solidFill>
              </a:rPr>
              <a:t>su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dentista</a:t>
            </a:r>
            <a:r>
              <a:rPr lang="en-US" dirty="0" smtClean="0">
                <a:solidFill>
                  <a:schemeClr val="tx1"/>
                </a:solidFill>
              </a:rPr>
              <a:t> y </a:t>
            </a:r>
            <a:r>
              <a:rPr lang="en-US" dirty="0" err="1" smtClean="0">
                <a:solidFill>
                  <a:schemeClr val="tx1"/>
                </a:solidFill>
              </a:rPr>
              <a:t>las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citas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para</a:t>
            </a:r>
            <a:r>
              <a:rPr lang="en-US" dirty="0" smtClean="0">
                <a:solidFill>
                  <a:schemeClr val="tx1"/>
                </a:solidFill>
              </a:rPr>
              <a:t> los </a:t>
            </a:r>
            <a:r>
              <a:rPr lang="en-US" dirty="0" err="1" smtClean="0">
                <a:solidFill>
                  <a:schemeClr val="tx1"/>
                </a:solidFill>
              </a:rPr>
              <a:t>controles</a:t>
            </a:r>
            <a:r>
              <a:rPr lang="en-US" dirty="0" smtClean="0">
                <a:solidFill>
                  <a:schemeClr val="tx1"/>
                </a:solidFill>
              </a:rPr>
              <a:t> y </a:t>
            </a:r>
            <a:r>
              <a:rPr lang="en-US" dirty="0" err="1" smtClean="0">
                <a:solidFill>
                  <a:schemeClr val="tx1"/>
                </a:solidFill>
              </a:rPr>
              <a:t>así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evitar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futuros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problemas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dentales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Es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importante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ver</a:t>
            </a:r>
            <a:r>
              <a:rPr lang="en-US" dirty="0" smtClean="0">
                <a:solidFill>
                  <a:schemeClr val="tx1"/>
                </a:solidFill>
              </a:rPr>
              <a:t> al </a:t>
            </a:r>
            <a:r>
              <a:rPr lang="en-US" dirty="0" err="1" smtClean="0">
                <a:solidFill>
                  <a:schemeClr val="tx1"/>
                </a:solidFill>
              </a:rPr>
              <a:t>dentista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cada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6 </a:t>
            </a:r>
            <a:r>
              <a:rPr lang="en-US" dirty="0" err="1" smtClean="0"/>
              <a:t>meses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00200"/>
            <a:ext cx="2682472" cy="20240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454" y="6248400"/>
            <a:ext cx="1028700" cy="495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5947893"/>
            <a:ext cx="1866474" cy="8221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200000">
            <a:off x="6966866" y="3328600"/>
            <a:ext cx="373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Modulo 12: </a:t>
            </a:r>
            <a:r>
              <a:rPr lang="en-US" sz="1200" dirty="0" err="1" smtClean="0"/>
              <a:t>Convertirese</a:t>
            </a:r>
            <a:r>
              <a:rPr lang="en-US" sz="1200" dirty="0" smtClean="0"/>
              <a:t> </a:t>
            </a:r>
            <a:r>
              <a:rPr lang="en-US" sz="1200" dirty="0" err="1" smtClean="0"/>
              <a:t>en</a:t>
            </a:r>
            <a:r>
              <a:rPr lang="en-US" sz="1200" dirty="0" smtClean="0"/>
              <a:t> el </a:t>
            </a:r>
            <a:r>
              <a:rPr lang="en-US" sz="1200" dirty="0" err="1" smtClean="0"/>
              <a:t>Entrenador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1797572" y="3352096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UCLA Proyecto de </a:t>
            </a:r>
            <a:r>
              <a:rPr lang="en-US" sz="1200" dirty="0" err="1" smtClean="0"/>
              <a:t>Trabajadores</a:t>
            </a:r>
            <a:r>
              <a:rPr lang="en-US" sz="1200" dirty="0" smtClean="0"/>
              <a:t> para la </a:t>
            </a:r>
            <a:r>
              <a:rPr lang="en-US" sz="1200" dirty="0" err="1" smtClean="0"/>
              <a:t>Salud</a:t>
            </a:r>
            <a:r>
              <a:rPr lang="en-US" sz="1200" dirty="0" smtClean="0"/>
              <a:t> Oral </a:t>
            </a:r>
            <a:r>
              <a:rPr lang="en-US" sz="1200" dirty="0" err="1" smtClean="0"/>
              <a:t>en</a:t>
            </a:r>
            <a:r>
              <a:rPr lang="en-US" sz="1200" dirty="0" smtClean="0"/>
              <a:t> la </a:t>
            </a:r>
            <a:r>
              <a:rPr lang="en-US" sz="1200" dirty="0" err="1" smtClean="0"/>
              <a:t>Comunidad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880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617" y="304800"/>
            <a:ext cx="6965245" cy="1202485"/>
          </a:xfrm>
        </p:spPr>
        <p:txBody>
          <a:bodyPr/>
          <a:lstStyle/>
          <a:p>
            <a:r>
              <a:rPr lang="en-US" b="1" dirty="0" err="1" smtClean="0"/>
              <a:t>Consejos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2208" y="1752600"/>
            <a:ext cx="7358061" cy="4191000"/>
          </a:xfrm>
        </p:spPr>
        <p:txBody>
          <a:bodyPr>
            <a:normAutofit fontScale="25000" lnSpcReduction="20000"/>
          </a:bodyPr>
          <a:lstStyle/>
          <a:p>
            <a:r>
              <a:rPr lang="en-US" sz="6400" dirty="0" smtClean="0"/>
              <a:t>El </a:t>
            </a:r>
            <a:r>
              <a:rPr lang="en-US" sz="6400" dirty="0" err="1" smtClean="0"/>
              <a:t>tener</a:t>
            </a:r>
            <a:r>
              <a:rPr lang="en-US" sz="6400" dirty="0" smtClean="0"/>
              <a:t> </a:t>
            </a:r>
            <a:r>
              <a:rPr lang="en-US" sz="6400" dirty="0" err="1" smtClean="0"/>
              <a:t>que</a:t>
            </a:r>
            <a:r>
              <a:rPr lang="en-US" sz="6400" dirty="0" smtClean="0"/>
              <a:t> </a:t>
            </a:r>
            <a:r>
              <a:rPr lang="en-US" sz="6400" dirty="0" err="1" smtClean="0"/>
              <a:t>ir</a:t>
            </a:r>
            <a:r>
              <a:rPr lang="en-US" sz="6400" dirty="0" smtClean="0"/>
              <a:t> al </a:t>
            </a:r>
            <a:r>
              <a:rPr lang="en-US" sz="6400" dirty="0" err="1" smtClean="0"/>
              <a:t>dentista</a:t>
            </a:r>
            <a:r>
              <a:rPr lang="en-US" sz="6400" dirty="0" smtClean="0"/>
              <a:t> </a:t>
            </a:r>
            <a:r>
              <a:rPr lang="en-US" sz="6400" dirty="0" err="1" smtClean="0"/>
              <a:t>puede</a:t>
            </a:r>
            <a:r>
              <a:rPr lang="en-US" sz="6400" dirty="0" smtClean="0"/>
              <a:t> </a:t>
            </a:r>
            <a:r>
              <a:rPr lang="en-US" sz="6400" dirty="0" err="1" smtClean="0"/>
              <a:t>ser</a:t>
            </a:r>
            <a:r>
              <a:rPr lang="en-US" sz="6400" dirty="0" smtClean="0"/>
              <a:t> </a:t>
            </a:r>
            <a:r>
              <a:rPr lang="en-US" sz="6400" dirty="0" err="1" smtClean="0"/>
              <a:t>una</a:t>
            </a:r>
            <a:r>
              <a:rPr lang="en-US" sz="6400" dirty="0" smtClean="0"/>
              <a:t> </a:t>
            </a:r>
            <a:r>
              <a:rPr lang="en-US" sz="6400" dirty="0" err="1" smtClean="0"/>
              <a:t>situación</a:t>
            </a:r>
            <a:r>
              <a:rPr lang="en-US" sz="6400" dirty="0" smtClean="0"/>
              <a:t> de </a:t>
            </a:r>
            <a:r>
              <a:rPr lang="en-US" sz="6400" dirty="0" err="1" smtClean="0"/>
              <a:t>miedo</a:t>
            </a:r>
            <a:r>
              <a:rPr lang="en-US" sz="6400" dirty="0" smtClean="0"/>
              <a:t> o </a:t>
            </a:r>
            <a:r>
              <a:rPr lang="en-US" sz="6400" dirty="0" err="1" smtClean="0"/>
              <a:t>poco</a:t>
            </a:r>
            <a:r>
              <a:rPr lang="en-US" sz="6400" dirty="0" smtClean="0"/>
              <a:t> </a:t>
            </a:r>
            <a:r>
              <a:rPr lang="en-US" sz="6400" dirty="0" err="1" smtClean="0"/>
              <a:t>placentera</a:t>
            </a:r>
            <a:r>
              <a:rPr lang="en-US" sz="6400" dirty="0" smtClean="0"/>
              <a:t> </a:t>
            </a:r>
            <a:r>
              <a:rPr lang="en-US" sz="6400" dirty="0" err="1" smtClean="0"/>
              <a:t>para</a:t>
            </a:r>
            <a:r>
              <a:rPr lang="en-US" sz="6400" dirty="0" smtClean="0"/>
              <a:t> </a:t>
            </a:r>
            <a:r>
              <a:rPr lang="en-US" sz="6400" dirty="0" err="1" smtClean="0"/>
              <a:t>algunos</a:t>
            </a:r>
            <a:r>
              <a:rPr lang="en-US" sz="6400" dirty="0" smtClean="0"/>
              <a:t> padres, </a:t>
            </a:r>
            <a:r>
              <a:rPr lang="en-US" sz="6400" dirty="0" err="1" smtClean="0"/>
              <a:t>especialmente</a:t>
            </a:r>
            <a:r>
              <a:rPr lang="en-US" sz="6400" dirty="0" smtClean="0"/>
              <a:t> </a:t>
            </a:r>
            <a:r>
              <a:rPr lang="en-US" sz="6400" dirty="0" err="1" smtClean="0"/>
              <a:t>para</a:t>
            </a:r>
            <a:r>
              <a:rPr lang="en-US" sz="6400" dirty="0" smtClean="0"/>
              <a:t> </a:t>
            </a:r>
            <a:r>
              <a:rPr lang="en-US" sz="6400" dirty="0" err="1" smtClean="0"/>
              <a:t>aquellos</a:t>
            </a:r>
            <a:r>
              <a:rPr lang="en-US" sz="6400" dirty="0" smtClean="0"/>
              <a:t> </a:t>
            </a:r>
            <a:r>
              <a:rPr lang="en-US" sz="6400" dirty="0" err="1" smtClean="0"/>
              <a:t>que</a:t>
            </a:r>
            <a:r>
              <a:rPr lang="en-US" sz="6400" dirty="0" smtClean="0"/>
              <a:t> </a:t>
            </a:r>
            <a:r>
              <a:rPr lang="en-US" sz="6400" dirty="0" err="1" smtClean="0"/>
              <a:t>han</a:t>
            </a:r>
            <a:r>
              <a:rPr lang="en-US" sz="6400" dirty="0" smtClean="0"/>
              <a:t> </a:t>
            </a:r>
            <a:r>
              <a:rPr lang="en-US" sz="6400" dirty="0" err="1" smtClean="0"/>
              <a:t>tenido</a:t>
            </a:r>
            <a:r>
              <a:rPr lang="en-US" sz="6400" dirty="0" smtClean="0"/>
              <a:t> </a:t>
            </a:r>
            <a:r>
              <a:rPr lang="en-US" sz="6400" dirty="0" err="1" smtClean="0"/>
              <a:t>una</a:t>
            </a:r>
            <a:r>
              <a:rPr lang="en-US" sz="6400" dirty="0" smtClean="0"/>
              <a:t> mala </a:t>
            </a:r>
            <a:r>
              <a:rPr lang="en-US" sz="6400" dirty="0" err="1" smtClean="0"/>
              <a:t>experiencia</a:t>
            </a:r>
            <a:r>
              <a:rPr lang="en-US" sz="6400" dirty="0" smtClean="0"/>
              <a:t>. </a:t>
            </a:r>
          </a:p>
          <a:p>
            <a:r>
              <a:rPr lang="en-US" sz="6400" dirty="0" smtClean="0"/>
              <a:t>Los padres </a:t>
            </a:r>
            <a:r>
              <a:rPr lang="en-US" sz="6400" dirty="0" err="1" smtClean="0"/>
              <a:t>pueden</a:t>
            </a:r>
            <a:r>
              <a:rPr lang="en-US" sz="6400" dirty="0" smtClean="0"/>
              <a:t> </a:t>
            </a:r>
            <a:r>
              <a:rPr lang="en-US" sz="6400" dirty="0" err="1" smtClean="0"/>
              <a:t>transmitir</a:t>
            </a:r>
            <a:r>
              <a:rPr lang="en-US" sz="6400" dirty="0" smtClean="0"/>
              <a:t> </a:t>
            </a:r>
            <a:r>
              <a:rPr lang="en-US" sz="6400" dirty="0" err="1" smtClean="0"/>
              <a:t>inconscientemente</a:t>
            </a:r>
            <a:r>
              <a:rPr lang="en-US" sz="6400" dirty="0" smtClean="0"/>
              <a:t> a </a:t>
            </a:r>
            <a:r>
              <a:rPr lang="en-US" sz="6400" dirty="0" err="1" smtClean="0"/>
              <a:t>sus</a:t>
            </a:r>
            <a:r>
              <a:rPr lang="en-US" sz="6400" dirty="0" smtClean="0"/>
              <a:t> </a:t>
            </a:r>
            <a:r>
              <a:rPr lang="en-US" sz="6400" dirty="0" err="1" smtClean="0"/>
              <a:t>hijos</a:t>
            </a:r>
            <a:r>
              <a:rPr lang="en-US" sz="6400" dirty="0" smtClean="0"/>
              <a:t> el </a:t>
            </a:r>
            <a:r>
              <a:rPr lang="en-US" sz="6400" dirty="0" err="1" smtClean="0"/>
              <a:t>miedo</a:t>
            </a:r>
            <a:r>
              <a:rPr lang="en-US" sz="6400" dirty="0" smtClean="0"/>
              <a:t> o la </a:t>
            </a:r>
            <a:r>
              <a:rPr lang="en-US" sz="6400" dirty="0" err="1" smtClean="0"/>
              <a:t>ansiedad</a:t>
            </a:r>
            <a:r>
              <a:rPr lang="en-US" sz="6400" dirty="0" smtClean="0"/>
              <a:t>. </a:t>
            </a:r>
          </a:p>
          <a:p>
            <a:endParaRPr lang="en-US" sz="6400" dirty="0" smtClean="0"/>
          </a:p>
          <a:p>
            <a:pPr marL="0" indent="0">
              <a:buNone/>
            </a:pPr>
            <a:r>
              <a:rPr lang="en-US" sz="6400" dirty="0" err="1" smtClean="0"/>
              <a:t>Algunos</a:t>
            </a:r>
            <a:r>
              <a:rPr lang="en-US" sz="6400" dirty="0" smtClean="0"/>
              <a:t> </a:t>
            </a:r>
            <a:r>
              <a:rPr lang="en-US" sz="6400" dirty="0" err="1" smtClean="0"/>
              <a:t>consejos</a:t>
            </a:r>
            <a:r>
              <a:rPr lang="en-US" sz="6400" dirty="0" smtClean="0"/>
              <a:t> </a:t>
            </a:r>
            <a:r>
              <a:rPr lang="en-US" sz="6400" dirty="0" err="1" smtClean="0"/>
              <a:t>para</a:t>
            </a:r>
            <a:r>
              <a:rPr lang="en-US" sz="6400" dirty="0" smtClean="0"/>
              <a:t> padres </a:t>
            </a:r>
            <a:r>
              <a:rPr lang="en-US" sz="6400" dirty="0" err="1" smtClean="0"/>
              <a:t>ansiosos</a:t>
            </a:r>
            <a:r>
              <a:rPr lang="en-US" sz="6400" dirty="0" smtClean="0"/>
              <a:t>:</a:t>
            </a:r>
            <a:endParaRPr lang="en-US" sz="6400" dirty="0"/>
          </a:p>
          <a:p>
            <a:r>
              <a:rPr lang="en-US" sz="6400" dirty="0" err="1" smtClean="0"/>
              <a:t>Decirles</a:t>
            </a:r>
            <a:r>
              <a:rPr lang="en-US" sz="6400" dirty="0" smtClean="0"/>
              <a:t> a </a:t>
            </a:r>
            <a:r>
              <a:rPr lang="en-US" sz="6400" dirty="0" err="1" smtClean="0"/>
              <a:t>sus</a:t>
            </a:r>
            <a:r>
              <a:rPr lang="en-US" sz="6400" dirty="0" smtClean="0"/>
              <a:t> </a:t>
            </a:r>
            <a:r>
              <a:rPr lang="en-US" sz="6400" dirty="0" err="1" smtClean="0"/>
              <a:t>niños</a:t>
            </a:r>
            <a:r>
              <a:rPr lang="en-US" sz="6400" dirty="0" smtClean="0"/>
              <a:t> </a:t>
            </a:r>
            <a:r>
              <a:rPr lang="en-US" sz="6400" dirty="0" err="1" smtClean="0"/>
              <a:t>que</a:t>
            </a:r>
            <a:r>
              <a:rPr lang="en-US" sz="6400" dirty="0" smtClean="0"/>
              <a:t> el </a:t>
            </a:r>
            <a:r>
              <a:rPr lang="en-US" sz="6400" dirty="0" err="1" smtClean="0"/>
              <a:t>dentista</a:t>
            </a:r>
            <a:r>
              <a:rPr lang="en-US" sz="6400" dirty="0" smtClean="0"/>
              <a:t> </a:t>
            </a:r>
            <a:r>
              <a:rPr lang="en-US" sz="6400" dirty="0" err="1" smtClean="0"/>
              <a:t>es</a:t>
            </a:r>
            <a:r>
              <a:rPr lang="en-US" sz="6400" dirty="0" smtClean="0"/>
              <a:t> un “</a:t>
            </a:r>
            <a:r>
              <a:rPr lang="en-US" sz="6400" dirty="0" err="1" smtClean="0"/>
              <a:t>amigo¨y</a:t>
            </a:r>
            <a:r>
              <a:rPr lang="en-US" sz="6400" dirty="0" smtClean="0"/>
              <a:t> no </a:t>
            </a:r>
            <a:r>
              <a:rPr lang="en-US" sz="6400" dirty="0" err="1" smtClean="0"/>
              <a:t>alguien</a:t>
            </a:r>
            <a:r>
              <a:rPr lang="en-US" sz="6400" dirty="0" smtClean="0"/>
              <a:t> al </a:t>
            </a:r>
            <a:r>
              <a:rPr lang="en-US" sz="6400" dirty="0" err="1" smtClean="0"/>
              <a:t>que</a:t>
            </a:r>
            <a:r>
              <a:rPr lang="en-US" sz="6400" dirty="0" smtClean="0"/>
              <a:t> hay </a:t>
            </a:r>
            <a:r>
              <a:rPr lang="en-US" sz="6400" dirty="0" err="1" smtClean="0"/>
              <a:t>que</a:t>
            </a:r>
            <a:r>
              <a:rPr lang="en-US" sz="6400" dirty="0" smtClean="0"/>
              <a:t> </a:t>
            </a:r>
            <a:r>
              <a:rPr lang="en-US" sz="6400" dirty="0" err="1" smtClean="0"/>
              <a:t>tenerle</a:t>
            </a:r>
            <a:r>
              <a:rPr lang="en-US" sz="6400" dirty="0" smtClean="0"/>
              <a:t> </a:t>
            </a:r>
            <a:r>
              <a:rPr lang="en-US" sz="6400" dirty="0" err="1" smtClean="0"/>
              <a:t>miedo</a:t>
            </a:r>
            <a:r>
              <a:rPr lang="en-US" sz="6400" dirty="0"/>
              <a:t>.</a:t>
            </a:r>
          </a:p>
          <a:p>
            <a:r>
              <a:rPr lang="en-US" sz="6400" dirty="0" err="1" smtClean="0"/>
              <a:t>Estén</a:t>
            </a:r>
            <a:r>
              <a:rPr lang="en-US" sz="6400" dirty="0" smtClean="0"/>
              <a:t> </a:t>
            </a:r>
            <a:r>
              <a:rPr lang="en-US" sz="6400" dirty="0" err="1" smtClean="0"/>
              <a:t>tranquilos</a:t>
            </a:r>
            <a:r>
              <a:rPr lang="en-US" sz="6400" dirty="0" smtClean="0"/>
              <a:t> </a:t>
            </a:r>
            <a:r>
              <a:rPr lang="en-US" sz="6400" dirty="0" err="1" smtClean="0"/>
              <a:t>durante</a:t>
            </a:r>
            <a:r>
              <a:rPr lang="en-US" sz="6400" dirty="0" smtClean="0"/>
              <a:t> la </a:t>
            </a:r>
            <a:r>
              <a:rPr lang="en-US" sz="6400" dirty="0" err="1" smtClean="0"/>
              <a:t>visita</a:t>
            </a:r>
            <a:r>
              <a:rPr lang="en-US" sz="6400" dirty="0"/>
              <a:t>.</a:t>
            </a:r>
            <a:r>
              <a:rPr lang="en-US" sz="6400" dirty="0" smtClean="0"/>
              <a:t> </a:t>
            </a:r>
            <a:r>
              <a:rPr lang="en-US" sz="6400" dirty="0" err="1" smtClean="0"/>
              <a:t>Asegurarse</a:t>
            </a:r>
            <a:r>
              <a:rPr lang="en-US" sz="6400" dirty="0" smtClean="0"/>
              <a:t> de no </a:t>
            </a:r>
            <a:r>
              <a:rPr lang="en-US" sz="6400" dirty="0" err="1" smtClean="0"/>
              <a:t>demostrar</a:t>
            </a:r>
            <a:r>
              <a:rPr lang="en-US" sz="6400" dirty="0" smtClean="0"/>
              <a:t> </a:t>
            </a:r>
            <a:r>
              <a:rPr lang="en-US" sz="6400" dirty="0" err="1" smtClean="0"/>
              <a:t>signos</a:t>
            </a:r>
            <a:r>
              <a:rPr lang="en-US" sz="6400" dirty="0" smtClean="0"/>
              <a:t> de </a:t>
            </a:r>
            <a:r>
              <a:rPr lang="en-US" sz="6400" dirty="0" err="1" smtClean="0"/>
              <a:t>temor</a:t>
            </a:r>
            <a:r>
              <a:rPr lang="en-US" sz="6400" dirty="0" smtClean="0"/>
              <a:t>  o </a:t>
            </a:r>
            <a:r>
              <a:rPr lang="en-US" sz="6400" dirty="0" err="1" smtClean="0"/>
              <a:t>tensíon</a:t>
            </a:r>
            <a:r>
              <a:rPr lang="en-US" sz="6400" dirty="0" smtClean="0"/>
              <a:t>, </a:t>
            </a:r>
            <a:r>
              <a:rPr lang="en-US" sz="6400" dirty="0" err="1" smtClean="0"/>
              <a:t>como</a:t>
            </a:r>
            <a:r>
              <a:rPr lang="en-US" sz="6400" dirty="0" smtClean="0"/>
              <a:t> </a:t>
            </a:r>
            <a:r>
              <a:rPr lang="en-US" sz="6400" dirty="0" err="1" smtClean="0"/>
              <a:t>apretar</a:t>
            </a:r>
            <a:r>
              <a:rPr lang="en-US" sz="6400" dirty="0" smtClean="0"/>
              <a:t> los </a:t>
            </a:r>
            <a:r>
              <a:rPr lang="en-US" sz="6400" dirty="0" err="1" smtClean="0"/>
              <a:t>dientes</a:t>
            </a:r>
            <a:r>
              <a:rPr lang="en-US" sz="6400" dirty="0" smtClean="0"/>
              <a:t> o </a:t>
            </a:r>
            <a:r>
              <a:rPr lang="en-US" sz="6400" dirty="0" err="1" smtClean="0"/>
              <a:t>las</a:t>
            </a:r>
            <a:r>
              <a:rPr lang="en-US" sz="6400" dirty="0" smtClean="0"/>
              <a:t> </a:t>
            </a:r>
            <a:r>
              <a:rPr lang="en-US" sz="6400" dirty="0" err="1" smtClean="0"/>
              <a:t>manos</a:t>
            </a:r>
            <a:r>
              <a:rPr lang="en-US" sz="6400" dirty="0" smtClean="0"/>
              <a:t>.</a:t>
            </a:r>
            <a:endParaRPr lang="en-US" sz="6400" dirty="0"/>
          </a:p>
          <a:p>
            <a:r>
              <a:rPr lang="en-US" sz="6400" dirty="0" smtClean="0"/>
              <a:t>Dar a </a:t>
            </a:r>
            <a:r>
              <a:rPr lang="en-US" sz="6400" dirty="0" err="1" smtClean="0"/>
              <a:t>sus</a:t>
            </a:r>
            <a:r>
              <a:rPr lang="en-US" sz="6400" dirty="0" smtClean="0"/>
              <a:t> </a:t>
            </a:r>
            <a:r>
              <a:rPr lang="en-US" sz="6400" dirty="0" err="1" smtClean="0"/>
              <a:t>niños</a:t>
            </a:r>
            <a:r>
              <a:rPr lang="en-US" sz="6400" dirty="0" smtClean="0"/>
              <a:t> </a:t>
            </a:r>
            <a:r>
              <a:rPr lang="en-US" sz="6400" dirty="0" err="1" smtClean="0"/>
              <a:t>respuestas</a:t>
            </a:r>
            <a:r>
              <a:rPr lang="en-US" sz="6400" dirty="0" smtClean="0"/>
              <a:t> </a:t>
            </a:r>
            <a:r>
              <a:rPr lang="en-US" sz="6400" dirty="0" err="1" smtClean="0"/>
              <a:t>claras</a:t>
            </a:r>
            <a:r>
              <a:rPr lang="en-US" sz="6400" dirty="0" smtClean="0"/>
              <a:t> y </a:t>
            </a:r>
            <a:r>
              <a:rPr lang="en-US" sz="6400" dirty="0" err="1" smtClean="0"/>
              <a:t>verdaderas</a:t>
            </a:r>
            <a:r>
              <a:rPr lang="en-US" sz="6400" dirty="0"/>
              <a:t>.</a:t>
            </a:r>
            <a:r>
              <a:rPr lang="en-US" sz="6400" dirty="0" smtClean="0"/>
              <a:t> </a:t>
            </a:r>
            <a:endParaRPr lang="en-US" sz="6400" dirty="0"/>
          </a:p>
          <a:p>
            <a:r>
              <a:rPr lang="en-US" sz="6400" dirty="0" err="1" smtClean="0"/>
              <a:t>Evitar</a:t>
            </a:r>
            <a:r>
              <a:rPr lang="en-US" sz="6400" dirty="0" smtClean="0"/>
              <a:t> </a:t>
            </a:r>
            <a:r>
              <a:rPr lang="en-US" sz="6400" dirty="0" err="1" smtClean="0"/>
              <a:t>hablar</a:t>
            </a:r>
            <a:r>
              <a:rPr lang="en-US" sz="6400" dirty="0" smtClean="0"/>
              <a:t> con </a:t>
            </a:r>
            <a:r>
              <a:rPr lang="en-US" sz="6400" dirty="0" err="1" smtClean="0"/>
              <a:t>otros</a:t>
            </a:r>
            <a:r>
              <a:rPr lang="en-US" sz="6400" dirty="0" smtClean="0"/>
              <a:t> </a:t>
            </a:r>
            <a:r>
              <a:rPr lang="en-US" sz="6400" dirty="0" err="1" smtClean="0"/>
              <a:t>sobre</a:t>
            </a:r>
            <a:r>
              <a:rPr lang="en-US" sz="6400" dirty="0" smtClean="0"/>
              <a:t> </a:t>
            </a:r>
            <a:r>
              <a:rPr lang="en-US" sz="6400" dirty="0" err="1" smtClean="0"/>
              <a:t>experiencias</a:t>
            </a:r>
            <a:r>
              <a:rPr lang="en-US" sz="6400" dirty="0" smtClean="0"/>
              <a:t> </a:t>
            </a:r>
            <a:r>
              <a:rPr lang="en-US" sz="6400" dirty="0" err="1" smtClean="0"/>
              <a:t>dolorosas</a:t>
            </a:r>
            <a:r>
              <a:rPr lang="en-US" sz="6400" dirty="0" smtClean="0"/>
              <a:t> en el </a:t>
            </a:r>
            <a:r>
              <a:rPr lang="en-US" sz="6400" dirty="0" err="1" smtClean="0"/>
              <a:t>dentista</a:t>
            </a:r>
            <a:r>
              <a:rPr lang="en-US" sz="6400" dirty="0" smtClean="0"/>
              <a:t> </a:t>
            </a:r>
            <a:r>
              <a:rPr lang="en-US" sz="6400" dirty="0" err="1" smtClean="0"/>
              <a:t>cuando</a:t>
            </a:r>
            <a:r>
              <a:rPr lang="en-US" sz="6400" dirty="0" smtClean="0"/>
              <a:t> </a:t>
            </a:r>
            <a:r>
              <a:rPr lang="en-US" sz="6400" dirty="0" err="1" smtClean="0"/>
              <a:t>este</a:t>
            </a:r>
            <a:r>
              <a:rPr lang="en-US" sz="6400" dirty="0" smtClean="0"/>
              <a:t> </a:t>
            </a:r>
            <a:r>
              <a:rPr lang="en-US" sz="6400" dirty="0" err="1" smtClean="0"/>
              <a:t>frente</a:t>
            </a:r>
            <a:r>
              <a:rPr lang="en-US" sz="6400" dirty="0" smtClean="0"/>
              <a:t> a us </a:t>
            </a:r>
            <a:r>
              <a:rPr lang="en-US" sz="6400" dirty="0" err="1" smtClean="0"/>
              <a:t>hijos</a:t>
            </a:r>
            <a:r>
              <a:rPr lang="en-US" sz="6400" dirty="0" smtClean="0"/>
              <a:t>.  </a:t>
            </a:r>
            <a:endParaRPr lang="en-US" sz="6400" dirty="0"/>
          </a:p>
          <a:p>
            <a:r>
              <a:rPr lang="en-US" sz="6400" dirty="0" err="1" smtClean="0"/>
              <a:t>Nunca</a:t>
            </a:r>
            <a:r>
              <a:rPr lang="en-US" sz="6400" dirty="0" smtClean="0"/>
              <a:t> </a:t>
            </a:r>
            <a:r>
              <a:rPr lang="en-US" sz="6400" dirty="0" err="1" smtClean="0"/>
              <a:t>usar</a:t>
            </a:r>
            <a:r>
              <a:rPr lang="en-US" sz="6400" dirty="0" smtClean="0"/>
              <a:t> al </a:t>
            </a:r>
            <a:r>
              <a:rPr lang="en-US" sz="6400" dirty="0" err="1" smtClean="0"/>
              <a:t>dentista</a:t>
            </a:r>
            <a:r>
              <a:rPr lang="en-US" sz="6400" dirty="0" smtClean="0"/>
              <a:t> </a:t>
            </a:r>
            <a:r>
              <a:rPr lang="en-US" sz="6400" dirty="0" err="1" smtClean="0"/>
              <a:t>como</a:t>
            </a:r>
            <a:r>
              <a:rPr lang="en-US" sz="6400" dirty="0" smtClean="0"/>
              <a:t> un </a:t>
            </a:r>
            <a:r>
              <a:rPr lang="en-US" sz="6400" dirty="0" err="1" smtClean="0"/>
              <a:t>castigo</a:t>
            </a:r>
            <a:r>
              <a:rPr lang="en-US" sz="6400" dirty="0" smtClean="0"/>
              <a:t> , “ </a:t>
            </a:r>
            <a:r>
              <a:rPr lang="en-US" sz="6400" dirty="0" err="1" smtClean="0"/>
              <a:t>si</a:t>
            </a:r>
            <a:r>
              <a:rPr lang="en-US" sz="6400" dirty="0" smtClean="0"/>
              <a:t> comes </a:t>
            </a:r>
            <a:r>
              <a:rPr lang="en-US" sz="6400" dirty="0" err="1" smtClean="0"/>
              <a:t>demasiados</a:t>
            </a:r>
            <a:r>
              <a:rPr lang="en-US" sz="6400" dirty="0" smtClean="0"/>
              <a:t> </a:t>
            </a:r>
            <a:r>
              <a:rPr lang="en-US" sz="6400" dirty="0" err="1" smtClean="0"/>
              <a:t>caramelos</a:t>
            </a:r>
            <a:r>
              <a:rPr lang="en-US" sz="6400" dirty="0" smtClean="0"/>
              <a:t>, el </a:t>
            </a:r>
            <a:r>
              <a:rPr lang="en-US" sz="6400" dirty="0" err="1" smtClean="0"/>
              <a:t>dentista</a:t>
            </a:r>
            <a:r>
              <a:rPr lang="en-US" sz="6400" dirty="0" smtClean="0"/>
              <a:t> </a:t>
            </a:r>
            <a:r>
              <a:rPr lang="en-US" sz="6400" dirty="0" err="1" smtClean="0"/>
              <a:t>te</a:t>
            </a:r>
            <a:r>
              <a:rPr lang="en-US" sz="6400" dirty="0" smtClean="0"/>
              <a:t> </a:t>
            </a:r>
            <a:r>
              <a:rPr lang="en-US" sz="6400" dirty="0" err="1" smtClean="0"/>
              <a:t>sacará</a:t>
            </a:r>
            <a:r>
              <a:rPr lang="en-US" sz="6400" dirty="0" smtClean="0"/>
              <a:t>  </a:t>
            </a:r>
            <a:r>
              <a:rPr lang="en-US" sz="6400" dirty="0" err="1" smtClean="0"/>
              <a:t>tus</a:t>
            </a:r>
            <a:r>
              <a:rPr lang="en-US" sz="6400" dirty="0" smtClean="0"/>
              <a:t> </a:t>
            </a:r>
            <a:r>
              <a:rPr lang="en-US" sz="6400" dirty="0" err="1" smtClean="0"/>
              <a:t>dientes</a:t>
            </a:r>
            <a:r>
              <a:rPr lang="en-US" sz="6400" dirty="0" smtClean="0"/>
              <a:t>”</a:t>
            </a:r>
            <a:endParaRPr lang="en-US" sz="6400" dirty="0"/>
          </a:p>
          <a:p>
            <a:r>
              <a:rPr lang="en-US" sz="6400" dirty="0" smtClean="0"/>
              <a:t>Los padres </a:t>
            </a:r>
            <a:r>
              <a:rPr lang="en-US" sz="6400" dirty="0" err="1" smtClean="0"/>
              <a:t>deberían</a:t>
            </a:r>
            <a:r>
              <a:rPr lang="en-US" sz="6400" dirty="0" smtClean="0"/>
              <a:t> de </a:t>
            </a:r>
            <a:r>
              <a:rPr lang="en-US" sz="6400" dirty="0" err="1" smtClean="0"/>
              <a:t>buscar</a:t>
            </a:r>
            <a:r>
              <a:rPr lang="en-US" sz="6400" dirty="0" smtClean="0"/>
              <a:t> </a:t>
            </a:r>
            <a:r>
              <a:rPr lang="en-US" sz="6400" dirty="0" err="1" smtClean="0"/>
              <a:t>dentistas</a:t>
            </a:r>
            <a:r>
              <a:rPr lang="en-US" sz="6400" dirty="0" smtClean="0"/>
              <a:t> </a:t>
            </a:r>
            <a:r>
              <a:rPr lang="en-US" sz="6400" dirty="0" err="1" smtClean="0"/>
              <a:t>especialistas</a:t>
            </a:r>
            <a:r>
              <a:rPr lang="en-US" sz="6400" dirty="0" smtClean="0"/>
              <a:t> en </a:t>
            </a:r>
            <a:r>
              <a:rPr lang="en-US" sz="6400" dirty="0" err="1" smtClean="0"/>
              <a:t>niños</a:t>
            </a:r>
            <a:r>
              <a:rPr lang="en-US" sz="6400" dirty="0" smtClean="0"/>
              <a:t>. (</a:t>
            </a:r>
            <a:r>
              <a:rPr lang="en-US" sz="6400" dirty="0" err="1" smtClean="0"/>
              <a:t>Odontopediatras</a:t>
            </a:r>
            <a:r>
              <a:rPr lang="en-US" sz="6400" dirty="0" smtClean="0"/>
              <a:t>)</a:t>
            </a:r>
            <a:endParaRPr lang="en-US" sz="6400" dirty="0"/>
          </a:p>
          <a:p>
            <a:endParaRPr lang="en-US" sz="29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454" y="6248400"/>
            <a:ext cx="1028700" cy="495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5947893"/>
            <a:ext cx="1866474" cy="8221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6966866" y="3328600"/>
            <a:ext cx="373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Modulo 12: </a:t>
            </a:r>
            <a:r>
              <a:rPr lang="en-US" sz="1200" dirty="0" err="1" smtClean="0"/>
              <a:t>Convertirese</a:t>
            </a:r>
            <a:r>
              <a:rPr lang="en-US" sz="1200" dirty="0" smtClean="0"/>
              <a:t> </a:t>
            </a:r>
            <a:r>
              <a:rPr lang="en-US" sz="1200" dirty="0" err="1" smtClean="0"/>
              <a:t>en</a:t>
            </a:r>
            <a:r>
              <a:rPr lang="en-US" sz="1200" dirty="0" smtClean="0"/>
              <a:t> el </a:t>
            </a:r>
            <a:r>
              <a:rPr lang="en-US" sz="1200" dirty="0" err="1" smtClean="0"/>
              <a:t>Entrenador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1797572" y="3352096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UCLA Proyecto de </a:t>
            </a:r>
            <a:r>
              <a:rPr lang="en-US" sz="1200" dirty="0" err="1" smtClean="0"/>
              <a:t>Trabajadores</a:t>
            </a:r>
            <a:r>
              <a:rPr lang="en-US" sz="1200" dirty="0" smtClean="0"/>
              <a:t> para la </a:t>
            </a:r>
            <a:r>
              <a:rPr lang="en-US" sz="1200" dirty="0" err="1" smtClean="0"/>
              <a:t>Salud</a:t>
            </a:r>
            <a:r>
              <a:rPr lang="en-US" sz="1200" dirty="0" smtClean="0"/>
              <a:t> Oral </a:t>
            </a:r>
            <a:r>
              <a:rPr lang="en-US" sz="1200" dirty="0" err="1" smtClean="0"/>
              <a:t>en</a:t>
            </a:r>
            <a:r>
              <a:rPr lang="en-US" sz="1200" dirty="0" smtClean="0"/>
              <a:t> la </a:t>
            </a:r>
            <a:r>
              <a:rPr lang="en-US" sz="1200" dirty="0" err="1" smtClean="0"/>
              <a:t>Comunidad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861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76400" y="634365"/>
            <a:ext cx="6248400" cy="1362075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Entrevista </a:t>
            </a:r>
            <a:r>
              <a:rPr lang="en-US" sz="4800" b="1" dirty="0" err="1" smtClean="0"/>
              <a:t>motivacional</a:t>
            </a:r>
            <a:r>
              <a:rPr lang="en-US" sz="4800" b="1" dirty="0" smtClean="0"/>
              <a:t>  </a:t>
            </a:r>
            <a:endParaRPr lang="en-US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45"/>
          <a:stretch/>
        </p:blipFill>
        <p:spPr>
          <a:xfrm>
            <a:off x="2286000" y="2209800"/>
            <a:ext cx="4267200" cy="36508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454" y="6248400"/>
            <a:ext cx="1028700" cy="495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5947893"/>
            <a:ext cx="1866474" cy="8221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6966866" y="3328600"/>
            <a:ext cx="373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Modulo 12: </a:t>
            </a:r>
            <a:r>
              <a:rPr lang="en-US" sz="1200" dirty="0" err="1" smtClean="0"/>
              <a:t>Convertirese</a:t>
            </a:r>
            <a:r>
              <a:rPr lang="en-US" sz="1200" dirty="0" smtClean="0"/>
              <a:t> </a:t>
            </a:r>
            <a:r>
              <a:rPr lang="en-US" sz="1200" dirty="0" err="1" smtClean="0"/>
              <a:t>en</a:t>
            </a:r>
            <a:r>
              <a:rPr lang="en-US" sz="1200" dirty="0" smtClean="0"/>
              <a:t> el </a:t>
            </a:r>
            <a:r>
              <a:rPr lang="en-US" sz="1200" dirty="0" err="1" smtClean="0"/>
              <a:t>Entrenador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1797572" y="3352096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UCLA Proyecto de </a:t>
            </a:r>
            <a:r>
              <a:rPr lang="en-US" sz="1200" dirty="0" err="1" smtClean="0"/>
              <a:t>Trabajadores</a:t>
            </a:r>
            <a:r>
              <a:rPr lang="en-US" sz="1200" dirty="0" smtClean="0"/>
              <a:t> para la </a:t>
            </a:r>
            <a:r>
              <a:rPr lang="en-US" sz="1200" dirty="0" err="1" smtClean="0"/>
              <a:t>Salud</a:t>
            </a:r>
            <a:r>
              <a:rPr lang="en-US" sz="1200" dirty="0" smtClean="0"/>
              <a:t> Oral </a:t>
            </a:r>
            <a:r>
              <a:rPr lang="en-US" sz="1200" dirty="0" err="1" smtClean="0"/>
              <a:t>en</a:t>
            </a:r>
            <a:r>
              <a:rPr lang="en-US" sz="1200" dirty="0" smtClean="0"/>
              <a:t> la </a:t>
            </a:r>
            <a:r>
              <a:rPr lang="en-US" sz="1200" dirty="0" err="1" smtClean="0"/>
              <a:t>Comunidad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472188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Para </a:t>
            </a:r>
            <a:r>
              <a:rPr lang="en-US" b="1" dirty="0" err="1" smtClean="0"/>
              <a:t>qué</a:t>
            </a:r>
            <a:r>
              <a:rPr lang="en-US" b="1" dirty="0" smtClean="0"/>
              <a:t> </a:t>
            </a:r>
            <a:r>
              <a:rPr lang="en-US" b="1" dirty="0" err="1" smtClean="0"/>
              <a:t>es</a:t>
            </a:r>
            <a:r>
              <a:rPr lang="en-US" b="1" dirty="0" smtClean="0"/>
              <a:t>  </a:t>
            </a:r>
            <a:r>
              <a:rPr lang="en-US" b="1" dirty="0" err="1" smtClean="0"/>
              <a:t>utilizada</a:t>
            </a:r>
            <a:r>
              <a:rPr lang="en-US" b="1" dirty="0" smtClean="0"/>
              <a:t> la </a:t>
            </a:r>
            <a:r>
              <a:rPr lang="en-US" b="1" dirty="0" err="1" smtClean="0"/>
              <a:t>entrevista</a:t>
            </a:r>
            <a:r>
              <a:rPr lang="en-US" b="1" dirty="0" smtClean="0"/>
              <a:t> </a:t>
            </a:r>
            <a:r>
              <a:rPr lang="en-US" b="1" dirty="0" err="1" smtClean="0"/>
              <a:t>motivacional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905000"/>
            <a:ext cx="7058377" cy="3900543"/>
          </a:xfrm>
        </p:spPr>
        <p:txBody>
          <a:bodyPr/>
          <a:lstStyle/>
          <a:p>
            <a:r>
              <a:rPr lang="en-US" dirty="0" err="1" smtClean="0"/>
              <a:t>Ayudar</a:t>
            </a:r>
            <a:r>
              <a:rPr lang="en-US" dirty="0" smtClean="0"/>
              <a:t> a </a:t>
            </a:r>
            <a:r>
              <a:rPr lang="en-US" dirty="0" err="1" smtClean="0"/>
              <a:t>cambiar</a:t>
            </a:r>
            <a:r>
              <a:rPr lang="en-US" dirty="0" smtClean="0"/>
              <a:t> a un </a:t>
            </a:r>
            <a:r>
              <a:rPr lang="en-US" dirty="0" err="1" smtClean="0"/>
              <a:t>buen</a:t>
            </a:r>
            <a:r>
              <a:rPr lang="en-US" dirty="0" smtClean="0"/>
              <a:t> </a:t>
            </a:r>
            <a:r>
              <a:rPr lang="en-US" dirty="0" err="1" smtClean="0"/>
              <a:t>comportamiento</a:t>
            </a:r>
            <a:r>
              <a:rPr lang="en-US" dirty="0" smtClean="0"/>
              <a:t> sin </a:t>
            </a:r>
            <a:r>
              <a:rPr lang="en-US" dirty="0" err="1" smtClean="0"/>
              <a:t>que</a:t>
            </a:r>
            <a:r>
              <a:rPr lang="en-US" dirty="0" smtClean="0"/>
              <a:t> sea </a:t>
            </a:r>
            <a:r>
              <a:rPr lang="en-US" dirty="0" err="1" smtClean="0"/>
              <a:t>demasiado</a:t>
            </a:r>
            <a:r>
              <a:rPr lang="en-US" dirty="0" smtClean="0"/>
              <a:t> </a:t>
            </a:r>
            <a:r>
              <a:rPr lang="en-US" dirty="0" err="1" smtClean="0"/>
              <a:t>agresivo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Doctores</a:t>
            </a:r>
            <a:r>
              <a:rPr lang="en-US" dirty="0" smtClean="0"/>
              <a:t>/</a:t>
            </a:r>
            <a:r>
              <a:rPr lang="en-US" dirty="0" err="1" smtClean="0"/>
              <a:t>Dentistas</a:t>
            </a:r>
            <a:r>
              <a:rPr lang="en-US" dirty="0" smtClean="0"/>
              <a:t> la </a:t>
            </a:r>
            <a:r>
              <a:rPr lang="en-US" dirty="0" err="1" smtClean="0"/>
              <a:t>utilizan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ayudar</a:t>
            </a:r>
            <a:r>
              <a:rPr lang="en-US" dirty="0" smtClean="0"/>
              <a:t> a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pacientes</a:t>
            </a:r>
            <a:r>
              <a:rPr lang="en-US" dirty="0" smtClean="0"/>
              <a:t> a </a:t>
            </a:r>
            <a:r>
              <a:rPr lang="en-US" dirty="0" err="1" smtClean="0"/>
              <a:t>entender</a:t>
            </a:r>
            <a:r>
              <a:rPr lang="en-US" dirty="0" smtClean="0"/>
              <a:t>  </a:t>
            </a:r>
            <a:r>
              <a:rPr lang="en-US" dirty="0" err="1" smtClean="0"/>
              <a:t>información</a:t>
            </a:r>
            <a:r>
              <a:rPr lang="en-US" dirty="0" smtClean="0"/>
              <a:t> </a:t>
            </a:r>
            <a:r>
              <a:rPr lang="en-US" dirty="0" err="1" smtClean="0"/>
              <a:t>nueva</a:t>
            </a:r>
            <a:r>
              <a:rPr lang="en-US" dirty="0" smtClean="0"/>
              <a:t> y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adportar</a:t>
            </a:r>
            <a:r>
              <a:rPr lang="en-US" dirty="0" smtClean="0"/>
              <a:t> </a:t>
            </a:r>
            <a:r>
              <a:rPr lang="en-US" dirty="0" err="1" smtClean="0"/>
              <a:t>nuevos</a:t>
            </a:r>
            <a:r>
              <a:rPr lang="en-US" dirty="0" smtClean="0"/>
              <a:t> </a:t>
            </a:r>
            <a:r>
              <a:rPr lang="en-US" dirty="0" err="1" smtClean="0"/>
              <a:t>hábitos</a:t>
            </a:r>
            <a:endParaRPr lang="en-US" u="sng" dirty="0" smtClean="0"/>
          </a:p>
          <a:p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podrá</a:t>
            </a:r>
            <a:r>
              <a:rPr lang="en-US" dirty="0" smtClean="0"/>
              <a:t> </a:t>
            </a:r>
            <a:r>
              <a:rPr lang="en-US" dirty="0" err="1" smtClean="0"/>
              <a:t>usarla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enseñar</a:t>
            </a:r>
            <a:r>
              <a:rPr lang="en-US" dirty="0" smtClean="0"/>
              <a:t> a </a:t>
            </a:r>
            <a:r>
              <a:rPr lang="en-US" dirty="0" err="1" smtClean="0"/>
              <a:t>tener</a:t>
            </a:r>
            <a:r>
              <a:rPr lang="en-US" dirty="0" smtClean="0"/>
              <a:t> </a:t>
            </a:r>
            <a:r>
              <a:rPr lang="en-US" dirty="0" err="1" smtClean="0"/>
              <a:t>hábitos</a:t>
            </a:r>
            <a:r>
              <a:rPr lang="en-US" dirty="0" smtClean="0"/>
              <a:t> </a:t>
            </a:r>
            <a:r>
              <a:rPr lang="en-US" dirty="0" err="1" smtClean="0"/>
              <a:t>saludables</a:t>
            </a:r>
            <a:r>
              <a:rPr lang="en-US" dirty="0" smtClean="0"/>
              <a:t> a </a:t>
            </a:r>
            <a:r>
              <a:rPr lang="en-US" dirty="0" err="1" smtClean="0"/>
              <a:t>otros</a:t>
            </a:r>
            <a:r>
              <a:rPr lang="en-US" dirty="0" smtClean="0"/>
              <a:t> padres en los </a:t>
            </a:r>
            <a:r>
              <a:rPr lang="en-US" dirty="0" err="1" smtClean="0"/>
              <a:t>talleres</a:t>
            </a:r>
            <a:r>
              <a:rPr lang="en-US" dirty="0"/>
              <a:t>.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454" y="6248400"/>
            <a:ext cx="1028700" cy="495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5947893"/>
            <a:ext cx="1866474" cy="8221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6966866" y="3328600"/>
            <a:ext cx="373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Modulo 12: </a:t>
            </a:r>
            <a:r>
              <a:rPr lang="en-US" sz="1200" dirty="0" err="1" smtClean="0"/>
              <a:t>Convertirese</a:t>
            </a:r>
            <a:r>
              <a:rPr lang="en-US" sz="1200" dirty="0" smtClean="0"/>
              <a:t> </a:t>
            </a:r>
            <a:r>
              <a:rPr lang="en-US" sz="1200" dirty="0" err="1" smtClean="0"/>
              <a:t>en</a:t>
            </a:r>
            <a:r>
              <a:rPr lang="en-US" sz="1200" dirty="0" smtClean="0"/>
              <a:t> el </a:t>
            </a:r>
            <a:r>
              <a:rPr lang="en-US" sz="1200" dirty="0" err="1" smtClean="0"/>
              <a:t>Entrenador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1797572" y="3352096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UCLA Proyecto de </a:t>
            </a:r>
            <a:r>
              <a:rPr lang="en-US" sz="1200" dirty="0" err="1" smtClean="0"/>
              <a:t>Trabajadores</a:t>
            </a:r>
            <a:r>
              <a:rPr lang="en-US" sz="1200" dirty="0" smtClean="0"/>
              <a:t> para la </a:t>
            </a:r>
            <a:r>
              <a:rPr lang="en-US" sz="1200" dirty="0" err="1" smtClean="0"/>
              <a:t>Salud</a:t>
            </a:r>
            <a:r>
              <a:rPr lang="en-US" sz="1200" dirty="0" smtClean="0"/>
              <a:t> Oral </a:t>
            </a:r>
            <a:r>
              <a:rPr lang="en-US" sz="1200" dirty="0" err="1" smtClean="0"/>
              <a:t>en</a:t>
            </a:r>
            <a:r>
              <a:rPr lang="en-US" sz="1200" dirty="0" smtClean="0"/>
              <a:t> la </a:t>
            </a:r>
            <a:r>
              <a:rPr lang="en-US" sz="1200" dirty="0" err="1" smtClean="0"/>
              <a:t>Comunidad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212582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305800" cy="914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i="1" dirty="0" smtClean="0">
                <a:solidFill>
                  <a:srgbClr val="C00000"/>
                </a:solidFill>
              </a:rPr>
              <a:t>Los </a:t>
            </a:r>
            <a:r>
              <a:rPr lang="en-US" sz="3600" b="1" i="1" dirty="0" err="1" smtClean="0">
                <a:solidFill>
                  <a:srgbClr val="C00000"/>
                </a:solidFill>
              </a:rPr>
              <a:t>Cuatros</a:t>
            </a:r>
            <a:r>
              <a:rPr lang="en-US" sz="3600" b="1" i="1" dirty="0" smtClean="0">
                <a:solidFill>
                  <a:srgbClr val="C00000"/>
                </a:solidFill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</a:rPr>
              <a:t>principios</a:t>
            </a:r>
            <a:r>
              <a:rPr lang="en-US" sz="3600" b="1" i="1" dirty="0" smtClean="0">
                <a:solidFill>
                  <a:srgbClr val="C00000"/>
                </a:solidFill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</a:rPr>
              <a:t>generales</a:t>
            </a:r>
            <a:r>
              <a:rPr lang="en-US" sz="3600" b="1" i="1" dirty="0" smtClean="0">
                <a:solidFill>
                  <a:srgbClr val="C00000"/>
                </a:solidFill>
              </a:rPr>
              <a:t> de la </a:t>
            </a:r>
            <a:r>
              <a:rPr lang="en-US" sz="3600" b="1" i="1" dirty="0" err="1" smtClean="0">
                <a:solidFill>
                  <a:srgbClr val="C00000"/>
                </a:solidFill>
              </a:rPr>
              <a:t>entrevista</a:t>
            </a:r>
            <a:r>
              <a:rPr lang="en-US" sz="3600" b="1" i="1" dirty="0" smtClean="0">
                <a:solidFill>
                  <a:srgbClr val="C00000"/>
                </a:solidFill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</a:rPr>
              <a:t>motivacional</a:t>
            </a:r>
            <a:r>
              <a:rPr lang="en-US" sz="3600" b="1" dirty="0" smtClean="0">
                <a:solidFill>
                  <a:srgbClr val="C00000"/>
                </a:solidFill>
              </a:rPr>
              <a:t/>
            </a:r>
            <a:br>
              <a:rPr lang="en-US" sz="3600" b="1" dirty="0" smtClean="0">
                <a:solidFill>
                  <a:srgbClr val="C00000"/>
                </a:solidFill>
              </a:rPr>
            </a:br>
            <a:endParaRPr lang="en-US" sz="3600" b="1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956" y="1828801"/>
            <a:ext cx="6031707" cy="411480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chemeClr val="tx1"/>
                </a:solidFill>
              </a:rPr>
              <a:t>E</a:t>
            </a:r>
            <a:r>
              <a:rPr lang="en-US" sz="3600" dirty="0" err="1" smtClean="0">
                <a:solidFill>
                  <a:schemeClr val="tx1"/>
                </a:solidFill>
              </a:rPr>
              <a:t>mpatía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endParaRPr lang="en-US" sz="36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err="1" smtClean="0">
                <a:solidFill>
                  <a:schemeClr val="tx1"/>
                </a:solidFill>
              </a:rPr>
              <a:t>Desarrolar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discrepancia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endParaRPr lang="en-US" sz="36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err="1" smtClean="0">
                <a:solidFill>
                  <a:schemeClr val="tx1"/>
                </a:solidFill>
              </a:rPr>
              <a:t>Apoyar</a:t>
            </a:r>
            <a:r>
              <a:rPr lang="en-US" sz="3600" dirty="0" smtClean="0">
                <a:solidFill>
                  <a:schemeClr val="tx1"/>
                </a:solidFill>
              </a:rPr>
              <a:t> la </a:t>
            </a:r>
            <a:r>
              <a:rPr lang="en-US" sz="3600" dirty="0" err="1" smtClean="0">
                <a:solidFill>
                  <a:schemeClr val="tx1"/>
                </a:solidFill>
              </a:rPr>
              <a:t>autoeficacia</a:t>
            </a:r>
            <a:endParaRPr lang="en-US" sz="36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Roll with resistance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454" y="6248400"/>
            <a:ext cx="1028700" cy="495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5947893"/>
            <a:ext cx="1866474" cy="8221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6966866" y="3328600"/>
            <a:ext cx="373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Modulo 12: </a:t>
            </a:r>
            <a:r>
              <a:rPr lang="en-US" sz="1200" dirty="0" err="1" smtClean="0"/>
              <a:t>Convertirese</a:t>
            </a:r>
            <a:r>
              <a:rPr lang="en-US" sz="1200" dirty="0" smtClean="0"/>
              <a:t> </a:t>
            </a:r>
            <a:r>
              <a:rPr lang="en-US" sz="1200" dirty="0" err="1" smtClean="0"/>
              <a:t>en</a:t>
            </a:r>
            <a:r>
              <a:rPr lang="en-US" sz="1200" dirty="0" smtClean="0"/>
              <a:t> el </a:t>
            </a:r>
            <a:r>
              <a:rPr lang="en-US" sz="1200" dirty="0" err="1" smtClean="0"/>
              <a:t>Entrenador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1797572" y="3352096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UCLA Proyecto de </a:t>
            </a:r>
            <a:r>
              <a:rPr lang="en-US" sz="1200" dirty="0" err="1" smtClean="0"/>
              <a:t>Trabajadores</a:t>
            </a:r>
            <a:r>
              <a:rPr lang="en-US" sz="1200" dirty="0" smtClean="0"/>
              <a:t> para la </a:t>
            </a:r>
            <a:r>
              <a:rPr lang="en-US" sz="1200" dirty="0" err="1" smtClean="0"/>
              <a:t>Salud</a:t>
            </a:r>
            <a:r>
              <a:rPr lang="en-US" sz="1200" dirty="0" smtClean="0"/>
              <a:t> Oral </a:t>
            </a:r>
            <a:r>
              <a:rPr lang="en-US" sz="1200" dirty="0" err="1" smtClean="0"/>
              <a:t>en</a:t>
            </a:r>
            <a:r>
              <a:rPr lang="en-US" sz="1200" dirty="0" smtClean="0"/>
              <a:t> la </a:t>
            </a:r>
            <a:r>
              <a:rPr lang="en-US" sz="1200" dirty="0" err="1" smtClean="0"/>
              <a:t>Comunidad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1531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3657600"/>
            <a:ext cx="62755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/>
              <a:buChar char="•"/>
            </a:pPr>
            <a:r>
              <a:rPr lang="en-US" sz="2400" b="1" dirty="0">
                <a:latin typeface="Verdana"/>
                <a:cs typeface="Verdana"/>
              </a:rPr>
              <a:t>O</a:t>
            </a:r>
            <a:r>
              <a:rPr lang="en-US" sz="2400" dirty="0">
                <a:latin typeface="Verdana"/>
                <a:cs typeface="Verdana"/>
              </a:rPr>
              <a:t>pen-ended </a:t>
            </a:r>
            <a:r>
              <a:rPr lang="en-US" sz="2400" dirty="0" smtClean="0">
                <a:latin typeface="Verdana"/>
                <a:cs typeface="Verdana"/>
              </a:rPr>
              <a:t>Questions - </a:t>
            </a:r>
            <a:r>
              <a:rPr lang="en-US" sz="2400" dirty="0" err="1" smtClean="0">
                <a:latin typeface="Verdana"/>
                <a:cs typeface="Verdana"/>
              </a:rPr>
              <a:t>preguntas</a:t>
            </a:r>
            <a:r>
              <a:rPr lang="en-US" sz="2400" dirty="0" smtClean="0">
                <a:latin typeface="Verdana"/>
                <a:cs typeface="Verdana"/>
              </a:rPr>
              <a:t> </a:t>
            </a:r>
            <a:r>
              <a:rPr lang="en-US" sz="2400" dirty="0" err="1" smtClean="0">
                <a:latin typeface="Verdana"/>
                <a:cs typeface="Verdana"/>
              </a:rPr>
              <a:t>abiertas</a:t>
            </a:r>
            <a:endParaRPr lang="en-US" sz="2400" dirty="0">
              <a:latin typeface="Verdana"/>
              <a:cs typeface="Verdana"/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Verdana" pitchFamily="34" charset="0"/>
                <a:cs typeface="Verdana"/>
              </a:rPr>
              <a:t>A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Verdana" pitchFamily="34" charset="0"/>
                <a:cs typeface="Verdana"/>
              </a:rPr>
              <a:t>firmaciones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Verdana"/>
              <a:ea typeface="Verdana" pitchFamily="34" charset="0"/>
              <a:cs typeface="Verdana"/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Verdana" pitchFamily="34" charset="0"/>
                <a:cs typeface="Verdana"/>
              </a:rPr>
              <a:t>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Verdana" pitchFamily="34" charset="0"/>
                <a:cs typeface="Verdana"/>
              </a:rPr>
              <a:t>eflective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Verdana" pitchFamily="34" charset="0"/>
                <a:cs typeface="Verdana"/>
              </a:rPr>
              <a:t>listening-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Verdana" pitchFamily="34" charset="0"/>
                <a:cs typeface="Verdana"/>
              </a:rPr>
              <a:t>escuchas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Verdana" pitchFamily="34" charset="0"/>
                <a:cs typeface="Verdana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Verdana" pitchFamily="34" charset="0"/>
                <a:cs typeface="Verdana"/>
              </a:rPr>
              <a:t>reflexivas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Verdana" pitchFamily="34" charset="0"/>
                <a:cs typeface="Verdana"/>
              </a:rPr>
              <a:t> 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Verdana"/>
              <a:ea typeface="Verdana" pitchFamily="34" charset="0"/>
              <a:cs typeface="Verdana"/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Verdana" pitchFamily="34" charset="0"/>
                <a:cs typeface="Verdana"/>
              </a:rPr>
              <a:t>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Verdana" pitchFamily="34" charset="0"/>
                <a:cs typeface="Verdana"/>
              </a:rPr>
              <a:t>ummaries-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ea typeface="Verdana" pitchFamily="34" charset="0"/>
                <a:cs typeface="Verdana"/>
              </a:rPr>
              <a:t>resumenes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Verdana"/>
              <a:ea typeface="Verdana" pitchFamily="34" charset="0"/>
              <a:cs typeface="Verdan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304800"/>
            <a:ext cx="769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buClr>
                <a:srgbClr val="AA2B1E"/>
              </a:buClr>
              <a:buSzPct val="85000"/>
            </a:pPr>
            <a:r>
              <a:rPr lang="en-US" sz="4000" b="1" dirty="0" err="1" smtClean="0">
                <a:solidFill>
                  <a:prstClr val="black"/>
                </a:solidFill>
              </a:rPr>
              <a:t>Utilizar</a:t>
            </a:r>
            <a:r>
              <a:rPr lang="en-US" sz="4000" b="1" dirty="0" smtClean="0">
                <a:solidFill>
                  <a:prstClr val="black"/>
                </a:solidFill>
              </a:rPr>
              <a:t>  </a:t>
            </a:r>
            <a:r>
              <a:rPr lang="en-US" sz="4000" b="1" u="sng" dirty="0">
                <a:solidFill>
                  <a:prstClr val="black"/>
                </a:solidFill>
              </a:rPr>
              <a:t>OARS</a:t>
            </a:r>
            <a:r>
              <a:rPr lang="en-US" sz="4000" b="1" dirty="0">
                <a:solidFill>
                  <a:prstClr val="black"/>
                </a:solidFill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</a:rPr>
              <a:t>como</a:t>
            </a:r>
            <a:r>
              <a:rPr lang="en-US" sz="4000" b="1" dirty="0" smtClean="0">
                <a:solidFill>
                  <a:prstClr val="black"/>
                </a:solidFill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</a:rPr>
              <a:t>ayuda</a:t>
            </a:r>
            <a:r>
              <a:rPr lang="en-US" sz="4000" b="1" dirty="0" smtClean="0">
                <a:solidFill>
                  <a:prstClr val="black"/>
                </a:solidFill>
              </a:rPr>
              <a:t> en la </a:t>
            </a:r>
            <a:r>
              <a:rPr lang="en-US" sz="4000" b="1" dirty="0" err="1" smtClean="0">
                <a:solidFill>
                  <a:prstClr val="black"/>
                </a:solidFill>
              </a:rPr>
              <a:t>entrevista</a:t>
            </a:r>
            <a:r>
              <a:rPr lang="en-US" sz="4000" b="1" dirty="0" smtClean="0">
                <a:solidFill>
                  <a:prstClr val="black"/>
                </a:solidFill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</a:rPr>
              <a:t>motivacional</a:t>
            </a:r>
            <a:endParaRPr lang="en-US" sz="4000" b="1" dirty="0">
              <a:solidFill>
                <a:prstClr val="black"/>
              </a:solidFill>
            </a:endParaRPr>
          </a:p>
          <a:p>
            <a:pPr algn="ctr"/>
            <a:endParaRPr lang="en-US" sz="2800" kern="1800" spc="5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24275" y="1349276"/>
            <a:ext cx="1771650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7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OARS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454" y="6248400"/>
            <a:ext cx="1028700" cy="495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5947893"/>
            <a:ext cx="1866474" cy="8221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6966866" y="3328600"/>
            <a:ext cx="373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Modulo 12: </a:t>
            </a:r>
            <a:r>
              <a:rPr lang="en-US" sz="1200" dirty="0" err="1" smtClean="0"/>
              <a:t>Convertirese</a:t>
            </a:r>
            <a:r>
              <a:rPr lang="en-US" sz="1200" dirty="0" smtClean="0"/>
              <a:t> </a:t>
            </a:r>
            <a:r>
              <a:rPr lang="en-US" sz="1200" dirty="0" err="1" smtClean="0"/>
              <a:t>en</a:t>
            </a:r>
            <a:r>
              <a:rPr lang="en-US" sz="1200" dirty="0" smtClean="0"/>
              <a:t> el </a:t>
            </a:r>
            <a:r>
              <a:rPr lang="en-US" sz="1200" dirty="0" err="1" smtClean="0"/>
              <a:t>Entrenador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1797572" y="3352096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UCLA Proyecto de </a:t>
            </a:r>
            <a:r>
              <a:rPr lang="en-US" sz="1200" dirty="0" err="1" smtClean="0"/>
              <a:t>Trabajadores</a:t>
            </a:r>
            <a:r>
              <a:rPr lang="en-US" sz="1200" dirty="0" smtClean="0"/>
              <a:t> para la </a:t>
            </a:r>
            <a:r>
              <a:rPr lang="en-US" sz="1200" dirty="0" err="1" smtClean="0"/>
              <a:t>Salud</a:t>
            </a:r>
            <a:r>
              <a:rPr lang="en-US" sz="1200" dirty="0" smtClean="0"/>
              <a:t> Oral </a:t>
            </a:r>
            <a:r>
              <a:rPr lang="en-US" sz="1200" dirty="0" err="1" smtClean="0"/>
              <a:t>en</a:t>
            </a:r>
            <a:r>
              <a:rPr lang="en-US" sz="1200" dirty="0" smtClean="0"/>
              <a:t> la </a:t>
            </a:r>
            <a:r>
              <a:rPr lang="en-US" sz="1200" dirty="0" err="1" smtClean="0"/>
              <a:t>Comunidad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3713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57200"/>
            <a:ext cx="5181600" cy="1202485"/>
          </a:xfrm>
        </p:spPr>
        <p:txBody>
          <a:bodyPr>
            <a:normAutofit/>
          </a:bodyPr>
          <a:lstStyle/>
          <a:p>
            <a:pPr lvl="0" algn="l">
              <a:spcBef>
                <a:spcPct val="20000"/>
              </a:spcBef>
              <a:buClr>
                <a:srgbClr val="AA2B1E"/>
              </a:buClr>
              <a:buSzPct val="85000"/>
            </a:pPr>
            <a:r>
              <a:rPr lang="en-US" dirty="0"/>
              <a:t>O = </a:t>
            </a:r>
            <a:r>
              <a:rPr lang="en-US" dirty="0" err="1" smtClean="0"/>
              <a:t>preguntas</a:t>
            </a:r>
            <a:r>
              <a:rPr lang="en-US" dirty="0" smtClean="0"/>
              <a:t> </a:t>
            </a:r>
            <a:r>
              <a:rPr lang="en-US" dirty="0" err="1" smtClean="0"/>
              <a:t>abiertas</a:t>
            </a:r>
            <a:endParaRPr lang="en-US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6995162" cy="44196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600" dirty="0"/>
          </a:p>
          <a:p>
            <a:r>
              <a:rPr lang="en-US" sz="2200" dirty="0" err="1" smtClean="0"/>
              <a:t>Realizar</a:t>
            </a:r>
            <a:r>
              <a:rPr lang="en-US" sz="2200" dirty="0" smtClean="0"/>
              <a:t> </a:t>
            </a:r>
            <a:r>
              <a:rPr lang="en-US" sz="2200" dirty="0" err="1" smtClean="0"/>
              <a:t>preguntas</a:t>
            </a:r>
            <a:r>
              <a:rPr lang="en-US" sz="2200" dirty="0" smtClean="0"/>
              <a:t> </a:t>
            </a:r>
            <a:r>
              <a:rPr lang="en-US" sz="2200" dirty="0" err="1" smtClean="0"/>
              <a:t>que</a:t>
            </a:r>
            <a:r>
              <a:rPr lang="en-US" sz="2200" dirty="0" smtClean="0"/>
              <a:t> </a:t>
            </a:r>
            <a:r>
              <a:rPr lang="en-US" sz="2200" dirty="0" err="1" smtClean="0"/>
              <a:t>requieran</a:t>
            </a:r>
            <a:r>
              <a:rPr lang="en-US" sz="2200" dirty="0" smtClean="0"/>
              <a:t> </a:t>
            </a:r>
            <a:r>
              <a:rPr lang="en-US" sz="2200" dirty="0" err="1" smtClean="0"/>
              <a:t>como</a:t>
            </a:r>
            <a:r>
              <a:rPr lang="en-US" sz="2200" dirty="0" smtClean="0"/>
              <a:t> </a:t>
            </a:r>
            <a:r>
              <a:rPr lang="en-US" sz="2200" dirty="0" err="1" smtClean="0"/>
              <a:t>respuetas</a:t>
            </a:r>
            <a:r>
              <a:rPr lang="en-US" sz="2200" dirty="0" smtClean="0"/>
              <a:t> </a:t>
            </a:r>
            <a:r>
              <a:rPr lang="en-US" sz="2200" dirty="0" err="1" smtClean="0"/>
              <a:t>más</a:t>
            </a:r>
            <a:r>
              <a:rPr lang="en-US" sz="2200" dirty="0" smtClean="0"/>
              <a:t> </a:t>
            </a:r>
            <a:r>
              <a:rPr lang="en-US" sz="2200" dirty="0" err="1" smtClean="0"/>
              <a:t>que</a:t>
            </a:r>
            <a:r>
              <a:rPr lang="en-US" sz="2200" dirty="0" smtClean="0"/>
              <a:t> un “SI” o un “NO”.  Las </a:t>
            </a:r>
            <a:r>
              <a:rPr lang="en-US" sz="2200" dirty="0" err="1" smtClean="0"/>
              <a:t>preguntas</a:t>
            </a:r>
            <a:r>
              <a:rPr lang="en-US" sz="2200" dirty="0" smtClean="0"/>
              <a:t> </a:t>
            </a:r>
            <a:r>
              <a:rPr lang="en-US" sz="2200" dirty="0" err="1" smtClean="0"/>
              <a:t>abiertas</a:t>
            </a:r>
            <a:r>
              <a:rPr lang="en-US" sz="2200" dirty="0" smtClean="0"/>
              <a:t> </a:t>
            </a:r>
            <a:r>
              <a:rPr lang="en-US" sz="2200" dirty="0" err="1" smtClean="0"/>
              <a:t>promueven</a:t>
            </a:r>
            <a:r>
              <a:rPr lang="en-US" sz="2200" dirty="0" smtClean="0"/>
              <a:t> a </a:t>
            </a:r>
            <a:r>
              <a:rPr lang="en-US" sz="2200" dirty="0" err="1" smtClean="0"/>
              <a:t>conversaciones</a:t>
            </a:r>
            <a:r>
              <a:rPr lang="en-US" sz="2200" dirty="0" smtClean="0"/>
              <a:t> y a </a:t>
            </a:r>
            <a:r>
              <a:rPr lang="en-US" sz="2200" dirty="0" err="1" smtClean="0"/>
              <a:t>obtener</a:t>
            </a:r>
            <a:r>
              <a:rPr lang="en-US" sz="2200" dirty="0" smtClean="0"/>
              <a:t> </a:t>
            </a:r>
            <a:r>
              <a:rPr lang="en-US" sz="2200" dirty="0" err="1" smtClean="0"/>
              <a:t>más</a:t>
            </a:r>
            <a:r>
              <a:rPr lang="en-US" sz="2200" dirty="0" smtClean="0"/>
              <a:t> </a:t>
            </a:r>
            <a:r>
              <a:rPr lang="en-US" sz="2200" dirty="0" err="1" smtClean="0"/>
              <a:t>información</a:t>
            </a:r>
            <a:r>
              <a:rPr lang="en-US" sz="2200" dirty="0" smtClean="0"/>
              <a:t>.</a:t>
            </a:r>
            <a:endParaRPr lang="en-US" sz="2200" dirty="0"/>
          </a:p>
          <a:p>
            <a:endParaRPr lang="en-US" sz="2200" dirty="0"/>
          </a:p>
          <a:p>
            <a:pPr marL="0" indent="0">
              <a:buNone/>
            </a:pPr>
            <a:r>
              <a:rPr lang="en-US" sz="2200" dirty="0" err="1" smtClean="0"/>
              <a:t>Preguntar</a:t>
            </a:r>
            <a:r>
              <a:rPr lang="en-US" sz="2200" dirty="0" smtClean="0"/>
              <a:t> a los padres:</a:t>
            </a:r>
            <a:endParaRPr lang="en-US" sz="2200" dirty="0"/>
          </a:p>
          <a:p>
            <a:endParaRPr lang="en-US" sz="2200" dirty="0"/>
          </a:p>
          <a:p>
            <a:r>
              <a:rPr lang="en-US" sz="2200" dirty="0" smtClean="0"/>
              <a:t>“</a:t>
            </a:r>
            <a:r>
              <a:rPr lang="en-US" sz="2200" dirty="0" err="1"/>
              <a:t>C</a:t>
            </a:r>
            <a:r>
              <a:rPr lang="en-US" sz="2200" dirty="0" err="1" smtClean="0"/>
              <a:t>ómo</a:t>
            </a:r>
            <a:r>
              <a:rPr lang="en-US" sz="2200" dirty="0" smtClean="0"/>
              <a:t> </a:t>
            </a:r>
            <a:r>
              <a:rPr lang="en-US" sz="2200" dirty="0" err="1" smtClean="0"/>
              <a:t>cepilló</a:t>
            </a:r>
            <a:r>
              <a:rPr lang="en-US" sz="2200" dirty="0" smtClean="0"/>
              <a:t> los </a:t>
            </a:r>
            <a:r>
              <a:rPr lang="en-US" sz="2200" dirty="0" err="1" smtClean="0"/>
              <a:t>dientes</a:t>
            </a:r>
            <a:r>
              <a:rPr lang="en-US" sz="2200" dirty="0" smtClean="0"/>
              <a:t> de Elise </a:t>
            </a:r>
            <a:r>
              <a:rPr lang="en-US" sz="2200" dirty="0" err="1" smtClean="0"/>
              <a:t>anoche</a:t>
            </a:r>
            <a:r>
              <a:rPr lang="en-US" sz="2200" dirty="0" smtClean="0"/>
              <a:t>?” </a:t>
            </a:r>
            <a:endParaRPr lang="en-US" sz="2200" dirty="0"/>
          </a:p>
          <a:p>
            <a:pPr marL="0" indent="0">
              <a:buNone/>
            </a:pPr>
            <a:r>
              <a:rPr lang="en-US" sz="2200" dirty="0" smtClean="0"/>
              <a:t>En </a:t>
            </a:r>
            <a:r>
              <a:rPr lang="en-US" sz="2200" dirty="0" err="1" smtClean="0"/>
              <a:t>vez</a:t>
            </a:r>
            <a:r>
              <a:rPr lang="en-US" sz="2200" dirty="0" smtClean="0"/>
              <a:t> de :</a:t>
            </a:r>
            <a:endParaRPr lang="en-US" sz="2200" dirty="0"/>
          </a:p>
          <a:p>
            <a:pPr marL="0" indent="0">
              <a:buNone/>
            </a:pPr>
            <a:r>
              <a:rPr lang="en-US" sz="2200" dirty="0" smtClean="0"/>
              <a:t>“</a:t>
            </a:r>
            <a:r>
              <a:rPr lang="en-US" sz="2200" dirty="0" err="1" smtClean="0"/>
              <a:t>Cepilló</a:t>
            </a:r>
            <a:r>
              <a:rPr lang="en-US" sz="2200" dirty="0" smtClean="0"/>
              <a:t> los </a:t>
            </a:r>
            <a:r>
              <a:rPr lang="en-US" sz="2200" dirty="0" err="1" smtClean="0"/>
              <a:t>dientes</a:t>
            </a:r>
            <a:r>
              <a:rPr lang="en-US" sz="2200" dirty="0" smtClean="0"/>
              <a:t> de Elise </a:t>
            </a:r>
            <a:r>
              <a:rPr lang="en-US" sz="2200" dirty="0" err="1" smtClean="0"/>
              <a:t>anoche</a:t>
            </a:r>
            <a:r>
              <a:rPr lang="en-US" sz="2200" dirty="0" smtClean="0"/>
              <a:t>?”</a:t>
            </a:r>
            <a:endParaRPr lang="en-US" sz="2200" dirty="0"/>
          </a:p>
          <a:p>
            <a:endParaRPr lang="en-US" sz="1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454" y="6248400"/>
            <a:ext cx="1028700" cy="495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5947893"/>
            <a:ext cx="1866474" cy="82210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rot="16200000">
            <a:off x="6966866" y="3328600"/>
            <a:ext cx="373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Modulo 12: </a:t>
            </a:r>
            <a:r>
              <a:rPr lang="en-US" sz="1200" dirty="0" err="1" smtClean="0"/>
              <a:t>Convertirese</a:t>
            </a:r>
            <a:r>
              <a:rPr lang="en-US" sz="1200" dirty="0" smtClean="0"/>
              <a:t> </a:t>
            </a:r>
            <a:r>
              <a:rPr lang="en-US" sz="1200" dirty="0" err="1" smtClean="0"/>
              <a:t>en</a:t>
            </a:r>
            <a:r>
              <a:rPr lang="en-US" sz="1200" dirty="0" smtClean="0"/>
              <a:t> el </a:t>
            </a:r>
            <a:r>
              <a:rPr lang="en-US" sz="1200" dirty="0" err="1" smtClean="0"/>
              <a:t>Entrenador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-1797572" y="3352096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UCLA Proyecto de </a:t>
            </a:r>
            <a:r>
              <a:rPr lang="en-US" sz="1200" dirty="0" err="1" smtClean="0"/>
              <a:t>Trabajadores</a:t>
            </a:r>
            <a:r>
              <a:rPr lang="en-US" sz="1200" dirty="0" smtClean="0"/>
              <a:t> para la </a:t>
            </a:r>
            <a:r>
              <a:rPr lang="en-US" sz="1200" dirty="0" err="1" smtClean="0"/>
              <a:t>Salud</a:t>
            </a:r>
            <a:r>
              <a:rPr lang="en-US" sz="1200" dirty="0" smtClean="0"/>
              <a:t> Oral </a:t>
            </a:r>
            <a:r>
              <a:rPr lang="en-US" sz="1200" dirty="0" err="1" smtClean="0"/>
              <a:t>en</a:t>
            </a:r>
            <a:r>
              <a:rPr lang="en-US" sz="1200" dirty="0" smtClean="0"/>
              <a:t> la </a:t>
            </a:r>
            <a:r>
              <a:rPr lang="en-US" sz="1200" dirty="0" err="1" smtClean="0"/>
              <a:t>Comunidad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3522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619" y="609600"/>
            <a:ext cx="6965245" cy="1202485"/>
          </a:xfrm>
        </p:spPr>
        <p:txBody>
          <a:bodyPr/>
          <a:lstStyle/>
          <a:p>
            <a:r>
              <a:rPr lang="en-US" dirty="0"/>
              <a:t>A = </a:t>
            </a:r>
            <a:r>
              <a:rPr lang="en-US" dirty="0" err="1" smtClean="0"/>
              <a:t>Afirmaciones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38" y="1822595"/>
            <a:ext cx="6196405" cy="360381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Para </a:t>
            </a:r>
            <a:r>
              <a:rPr lang="en-US" dirty="0" err="1" smtClean="0"/>
              <a:t>cambiar,</a:t>
            </a:r>
            <a:r>
              <a:rPr lang="en-US" dirty="0" err="1"/>
              <a:t>l</a:t>
            </a:r>
            <a:r>
              <a:rPr lang="en-US" dirty="0" err="1" smtClean="0"/>
              <a:t>as</a:t>
            </a:r>
            <a:r>
              <a:rPr lang="en-US" dirty="0" smtClean="0"/>
              <a:t> personas </a:t>
            </a:r>
            <a:r>
              <a:rPr lang="en-US" dirty="0" err="1" smtClean="0"/>
              <a:t>necesitan</a:t>
            </a:r>
            <a:r>
              <a:rPr lang="en-US" dirty="0" smtClean="0"/>
              <a:t>  </a:t>
            </a:r>
            <a:r>
              <a:rPr lang="en-US" dirty="0" err="1" smtClean="0"/>
              <a:t>primero</a:t>
            </a:r>
            <a:r>
              <a:rPr lang="en-US" dirty="0" smtClean="0"/>
              <a:t> </a:t>
            </a:r>
            <a:r>
              <a:rPr lang="en-US" dirty="0" err="1" smtClean="0"/>
              <a:t>creer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ellas</a:t>
            </a:r>
            <a:r>
              <a:rPr lang="en-US" dirty="0" smtClean="0"/>
              <a:t> </a:t>
            </a:r>
            <a:r>
              <a:rPr lang="en-US" dirty="0" err="1" smtClean="0"/>
              <a:t>pueden</a:t>
            </a:r>
            <a:r>
              <a:rPr lang="en-US" dirty="0" smtClean="0"/>
              <a:t> </a:t>
            </a:r>
            <a:r>
              <a:rPr lang="en-US" dirty="0" err="1" smtClean="0"/>
              <a:t>hacerlo</a:t>
            </a:r>
            <a:r>
              <a:rPr lang="en-US" dirty="0" smtClean="0"/>
              <a:t>. </a:t>
            </a:r>
            <a:r>
              <a:rPr lang="en-US" dirty="0" err="1" smtClean="0"/>
              <a:t>Utilizar</a:t>
            </a:r>
            <a:r>
              <a:rPr lang="en-US" dirty="0" smtClean="0"/>
              <a:t> </a:t>
            </a:r>
            <a:r>
              <a:rPr lang="en-US" dirty="0" err="1" smtClean="0"/>
              <a:t>afirmaciones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ayudar</a:t>
            </a:r>
            <a:r>
              <a:rPr lang="en-US" dirty="0" smtClean="0"/>
              <a:t> a los padres a  </a:t>
            </a:r>
            <a:r>
              <a:rPr lang="en-US" dirty="0" err="1" smtClean="0"/>
              <a:t>creer</a:t>
            </a:r>
            <a:r>
              <a:rPr lang="en-US" dirty="0" smtClean="0"/>
              <a:t> en </a:t>
            </a:r>
            <a:r>
              <a:rPr lang="en-US" dirty="0" err="1" smtClean="0"/>
              <a:t>ellos</a:t>
            </a:r>
            <a:r>
              <a:rPr lang="en-US" dirty="0" smtClean="0"/>
              <a:t> </a:t>
            </a:r>
            <a:r>
              <a:rPr lang="en-US" dirty="0" err="1" smtClean="0"/>
              <a:t>mismos</a:t>
            </a:r>
            <a:r>
              <a:rPr lang="en-US" dirty="0" smtClean="0"/>
              <a:t>.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 smtClean="0"/>
              <a:t>“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buena</a:t>
            </a:r>
            <a:r>
              <a:rPr lang="en-US" dirty="0" smtClean="0"/>
              <a:t> idea </a:t>
            </a:r>
            <a:r>
              <a:rPr lang="en-US" dirty="0" err="1" smtClean="0"/>
              <a:t>leerle</a:t>
            </a:r>
            <a:r>
              <a:rPr lang="en-US" dirty="0" smtClean="0"/>
              <a:t> un </a:t>
            </a:r>
            <a:r>
              <a:rPr lang="en-US" dirty="0" err="1" smtClean="0"/>
              <a:t>libro</a:t>
            </a:r>
            <a:r>
              <a:rPr lang="en-US" dirty="0" smtClean="0"/>
              <a:t> a Janie </a:t>
            </a:r>
            <a:r>
              <a:rPr lang="en-US" dirty="0" err="1" smtClean="0"/>
              <a:t>acerca</a:t>
            </a:r>
            <a:r>
              <a:rPr lang="en-US" dirty="0" smtClean="0"/>
              <a:t> de  </a:t>
            </a:r>
            <a:r>
              <a:rPr lang="en-US" dirty="0" err="1" smtClean="0"/>
              <a:t>ir</a:t>
            </a:r>
            <a:r>
              <a:rPr lang="en-US" dirty="0" smtClean="0"/>
              <a:t> al </a:t>
            </a:r>
            <a:r>
              <a:rPr lang="en-US" dirty="0" err="1" smtClean="0"/>
              <a:t>dentista</a:t>
            </a:r>
            <a:r>
              <a:rPr lang="en-US" dirty="0" smtClean="0"/>
              <a:t> antes de </a:t>
            </a:r>
            <a:r>
              <a:rPr lang="en-US" dirty="0" err="1" smtClean="0"/>
              <a:t>su</a:t>
            </a:r>
            <a:r>
              <a:rPr lang="en-US" dirty="0" smtClean="0"/>
              <a:t>  </a:t>
            </a:r>
            <a:r>
              <a:rPr lang="en-US" dirty="0" err="1" smtClean="0"/>
              <a:t>primera</a:t>
            </a:r>
            <a:r>
              <a:rPr lang="en-US" dirty="0" smtClean="0"/>
              <a:t> </a:t>
            </a:r>
            <a:r>
              <a:rPr lang="en-US" dirty="0" err="1" smtClean="0"/>
              <a:t>visita</a:t>
            </a:r>
            <a:r>
              <a:rPr lang="en-US" dirty="0" smtClean="0"/>
              <a:t>!”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454" y="6248400"/>
            <a:ext cx="1028700" cy="495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5947893"/>
            <a:ext cx="1866474" cy="8221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6966866" y="3328600"/>
            <a:ext cx="373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Modulo 12: </a:t>
            </a:r>
            <a:r>
              <a:rPr lang="en-US" sz="1200" dirty="0" err="1" smtClean="0"/>
              <a:t>Convertirese</a:t>
            </a:r>
            <a:r>
              <a:rPr lang="en-US" sz="1200" dirty="0" smtClean="0"/>
              <a:t> </a:t>
            </a:r>
            <a:r>
              <a:rPr lang="en-US" sz="1200" dirty="0" err="1" smtClean="0"/>
              <a:t>en</a:t>
            </a:r>
            <a:r>
              <a:rPr lang="en-US" sz="1200" dirty="0" smtClean="0"/>
              <a:t> el </a:t>
            </a:r>
            <a:r>
              <a:rPr lang="en-US" sz="1200" dirty="0" err="1" smtClean="0"/>
              <a:t>Entrenador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1797572" y="3352096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UCLA Proyecto de </a:t>
            </a:r>
            <a:r>
              <a:rPr lang="en-US" sz="1200" dirty="0" err="1" smtClean="0"/>
              <a:t>Trabajadores</a:t>
            </a:r>
            <a:r>
              <a:rPr lang="en-US" sz="1200" dirty="0" smtClean="0"/>
              <a:t> para la </a:t>
            </a:r>
            <a:r>
              <a:rPr lang="en-US" sz="1200" dirty="0" err="1" smtClean="0"/>
              <a:t>Salud</a:t>
            </a:r>
            <a:r>
              <a:rPr lang="en-US" sz="1200" dirty="0" smtClean="0"/>
              <a:t> Oral </a:t>
            </a:r>
            <a:r>
              <a:rPr lang="en-US" sz="1200" dirty="0" err="1" smtClean="0"/>
              <a:t>en</a:t>
            </a:r>
            <a:r>
              <a:rPr lang="en-US" sz="1200" dirty="0" smtClean="0"/>
              <a:t> la </a:t>
            </a:r>
            <a:r>
              <a:rPr lang="en-US" sz="1200" dirty="0" err="1" smtClean="0"/>
              <a:t>Comunidad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385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163618"/>
          </a:xfrm>
        </p:spPr>
        <p:txBody>
          <a:bodyPr/>
          <a:lstStyle/>
          <a:p>
            <a:r>
              <a:rPr lang="en-US" dirty="0"/>
              <a:t>R = </a:t>
            </a:r>
            <a:r>
              <a:rPr lang="en-US" dirty="0" err="1" smtClean="0"/>
              <a:t>Reflecciones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52600"/>
            <a:ext cx="7696200" cy="437356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dirty="0" smtClean="0">
                <a:solidFill>
                  <a:schemeClr val="tx1"/>
                </a:solidFill>
              </a:rPr>
              <a:t>aying </a:t>
            </a:r>
            <a:r>
              <a:rPr lang="en-US" dirty="0">
                <a:solidFill>
                  <a:schemeClr val="tx1"/>
                </a:solidFill>
              </a:rPr>
              <a:t>back to the parent what you heard her say, how she feels, 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r>
              <a:rPr lang="en-US" b="1" dirty="0" err="1" smtClean="0">
                <a:solidFill>
                  <a:schemeClr val="tx1"/>
                </a:solidFill>
              </a:rPr>
              <a:t>Hacer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sentir</a:t>
            </a:r>
            <a:r>
              <a:rPr lang="en-US" b="1" dirty="0" smtClean="0">
                <a:solidFill>
                  <a:schemeClr val="tx1"/>
                </a:solidFill>
              </a:rPr>
              <a:t> a los padres </a:t>
            </a:r>
            <a:r>
              <a:rPr lang="en-US" dirty="0" err="1" smtClean="0">
                <a:solidFill>
                  <a:schemeClr val="tx1"/>
                </a:solidFill>
              </a:rPr>
              <a:t>que</a:t>
            </a:r>
            <a:r>
              <a:rPr lang="en-US" dirty="0" smtClean="0">
                <a:solidFill>
                  <a:schemeClr val="tx1"/>
                </a:solidFill>
              </a:rPr>
              <a:t> los </a:t>
            </a:r>
            <a:r>
              <a:rPr lang="en-US" dirty="0" err="1" smtClean="0">
                <a:solidFill>
                  <a:schemeClr val="tx1"/>
                </a:solidFill>
              </a:rPr>
              <a:t>estamos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escuchado</a:t>
            </a:r>
            <a:r>
              <a:rPr lang="en-US" dirty="0" smtClean="0">
                <a:solidFill>
                  <a:schemeClr val="tx1"/>
                </a:solidFill>
              </a:rPr>
              <a:t> y </a:t>
            </a:r>
            <a:r>
              <a:rPr lang="en-US" dirty="0" err="1" smtClean="0">
                <a:solidFill>
                  <a:schemeClr val="tx1"/>
                </a:solidFill>
              </a:rPr>
              <a:t>comprendiendo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chemeClr val="tx1"/>
                </a:solidFill>
              </a:rPr>
              <a:t>Una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buena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reflexión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es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“</a:t>
            </a:r>
            <a:r>
              <a:rPr lang="en-US" dirty="0" err="1">
                <a:solidFill>
                  <a:schemeClr val="tx1"/>
                </a:solidFill>
              </a:rPr>
              <a:t>E</a:t>
            </a:r>
            <a:r>
              <a:rPr lang="en-US" dirty="0" err="1" smtClean="0">
                <a:solidFill>
                  <a:schemeClr val="tx1"/>
                </a:solidFill>
              </a:rPr>
              <a:t>ntonces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es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dificil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para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usted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encontar</a:t>
            </a:r>
            <a:r>
              <a:rPr lang="en-US" dirty="0" smtClean="0">
                <a:solidFill>
                  <a:schemeClr val="tx1"/>
                </a:solidFill>
              </a:rPr>
              <a:t> un </a:t>
            </a:r>
            <a:r>
              <a:rPr lang="en-US" dirty="0" err="1" smtClean="0">
                <a:solidFill>
                  <a:schemeClr val="tx1"/>
                </a:solidFill>
              </a:rPr>
              <a:t>momento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para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cepillar</a:t>
            </a:r>
            <a:r>
              <a:rPr lang="en-US" dirty="0" smtClean="0">
                <a:solidFill>
                  <a:schemeClr val="tx1"/>
                </a:solidFill>
              </a:rPr>
              <a:t> los </a:t>
            </a:r>
            <a:r>
              <a:rPr lang="en-US" dirty="0" err="1" smtClean="0">
                <a:solidFill>
                  <a:schemeClr val="tx1"/>
                </a:solidFill>
              </a:rPr>
              <a:t>dientes</a:t>
            </a:r>
            <a:r>
              <a:rPr lang="en-US" dirty="0" smtClean="0">
                <a:solidFill>
                  <a:schemeClr val="tx1"/>
                </a:solidFill>
              </a:rPr>
              <a:t> a Elise.”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La R </a:t>
            </a:r>
            <a:r>
              <a:rPr lang="en-US" dirty="0" err="1" smtClean="0">
                <a:solidFill>
                  <a:schemeClr val="tx1"/>
                </a:solidFill>
              </a:rPr>
              <a:t>es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también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por</a:t>
            </a:r>
            <a:r>
              <a:rPr lang="en-US" dirty="0" smtClean="0">
                <a:solidFill>
                  <a:schemeClr val="tx1"/>
                </a:solidFill>
              </a:rPr>
              <a:t> …… </a:t>
            </a:r>
            <a:r>
              <a:rPr lang="en-US" dirty="0">
                <a:solidFill>
                  <a:schemeClr val="tx1"/>
                </a:solidFill>
              </a:rPr>
              <a:t>Rolling with </a:t>
            </a:r>
            <a:r>
              <a:rPr lang="en-US" dirty="0" err="1" smtClean="0">
                <a:solidFill>
                  <a:schemeClr val="tx1"/>
                </a:solidFill>
              </a:rPr>
              <a:t>Resistance,refocalizando</a:t>
            </a:r>
            <a:r>
              <a:rPr lang="en-US" dirty="0" smtClean="0">
                <a:solidFill>
                  <a:schemeClr val="tx1"/>
                </a:solidFill>
              </a:rPr>
              <a:t> la </a:t>
            </a:r>
            <a:r>
              <a:rPr lang="en-US" dirty="0" err="1" smtClean="0">
                <a:solidFill>
                  <a:schemeClr val="tx1"/>
                </a:solidFill>
              </a:rPr>
              <a:t>conversación</a:t>
            </a:r>
            <a:r>
              <a:rPr lang="en-US" dirty="0" smtClean="0">
                <a:solidFill>
                  <a:schemeClr val="tx1"/>
                </a:solidFill>
              </a:rPr>
              <a:t> en lo </a:t>
            </a:r>
            <a:r>
              <a:rPr lang="en-US" dirty="0" err="1" smtClean="0">
                <a:solidFill>
                  <a:schemeClr val="tx1"/>
                </a:solidFill>
              </a:rPr>
              <a:t>que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importante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454" y="6248400"/>
            <a:ext cx="1028700" cy="495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5947893"/>
            <a:ext cx="1866474" cy="8221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6966866" y="3328600"/>
            <a:ext cx="373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Modulo 12: </a:t>
            </a:r>
            <a:r>
              <a:rPr lang="en-US" sz="1200" dirty="0" err="1" smtClean="0"/>
              <a:t>Convertirese</a:t>
            </a:r>
            <a:r>
              <a:rPr lang="en-US" sz="1200" dirty="0" smtClean="0"/>
              <a:t> </a:t>
            </a:r>
            <a:r>
              <a:rPr lang="en-US" sz="1200" dirty="0" err="1" smtClean="0"/>
              <a:t>en</a:t>
            </a:r>
            <a:r>
              <a:rPr lang="en-US" sz="1200" dirty="0" smtClean="0"/>
              <a:t> el </a:t>
            </a:r>
            <a:r>
              <a:rPr lang="en-US" sz="1200" dirty="0" err="1" smtClean="0"/>
              <a:t>Entrenador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1797572" y="3352096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UCLA Proyecto de </a:t>
            </a:r>
            <a:r>
              <a:rPr lang="en-US" sz="1200" dirty="0" err="1" smtClean="0"/>
              <a:t>Trabajadores</a:t>
            </a:r>
            <a:r>
              <a:rPr lang="en-US" sz="1200" dirty="0" smtClean="0"/>
              <a:t> para la </a:t>
            </a:r>
            <a:r>
              <a:rPr lang="en-US" sz="1200" dirty="0" err="1" smtClean="0"/>
              <a:t>Salud</a:t>
            </a:r>
            <a:r>
              <a:rPr lang="en-US" sz="1200" dirty="0" smtClean="0"/>
              <a:t> Oral </a:t>
            </a:r>
            <a:r>
              <a:rPr lang="en-US" sz="1200" dirty="0" err="1" smtClean="0"/>
              <a:t>en</a:t>
            </a:r>
            <a:r>
              <a:rPr lang="en-US" sz="1200" dirty="0" smtClean="0"/>
              <a:t> la </a:t>
            </a:r>
            <a:r>
              <a:rPr lang="en-US" sz="1200" dirty="0" err="1" smtClean="0"/>
              <a:t>Comunidad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9510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311700" y="609600"/>
            <a:ext cx="8520600" cy="8010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r>
              <a:rPr lang="en-US" dirty="0" err="1" smtClean="0"/>
              <a:t>Obligaciónes</a:t>
            </a:r>
            <a:r>
              <a:rPr lang="en-US" dirty="0" smtClean="0"/>
              <a:t> del </a:t>
            </a:r>
            <a:r>
              <a:rPr lang="en-US" dirty="0" err="1" smtClean="0"/>
              <a:t>dentista</a:t>
            </a:r>
            <a:endParaRPr lang="en" dirty="0"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515090" y="1970912"/>
            <a:ext cx="7631888" cy="33402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457200" indent="-342900">
              <a:buClr>
                <a:srgbClr val="404040"/>
              </a:buClr>
              <a:buSzPct val="100000"/>
              <a:buFont typeface="Arial" charset="0"/>
              <a:buChar char="•"/>
            </a:pPr>
            <a:r>
              <a:rPr lang="en-US" sz="2000" dirty="0" err="1" smtClean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Diagnosticar</a:t>
            </a:r>
            <a:r>
              <a:rPr lang="en-US" sz="2000" dirty="0" smtClean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 smtClean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infecciones</a:t>
            </a:r>
            <a:r>
              <a:rPr lang="en-US" sz="2000" dirty="0" smtClean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 smtClean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dentales</a:t>
            </a:r>
            <a:r>
              <a:rPr lang="en-US" sz="2000" dirty="0" smtClean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  <a:p>
            <a:pPr marL="457200" indent="-342900">
              <a:buClr>
                <a:srgbClr val="404040"/>
              </a:buClr>
              <a:buSzPct val="100000"/>
              <a:buFont typeface="Arial" charset="0"/>
              <a:buChar char="•"/>
            </a:pPr>
            <a:r>
              <a:rPr lang="en-US" sz="2000" dirty="0" err="1" smtClean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Promociónar</a:t>
            </a:r>
            <a:r>
              <a:rPr lang="en-US" sz="2000" dirty="0" smtClean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 la </a:t>
            </a:r>
            <a:r>
              <a:rPr lang="en-US" sz="2000" dirty="0" err="1" smtClean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salud</a:t>
            </a:r>
            <a:r>
              <a:rPr lang="en-US" sz="2000" dirty="0" smtClean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 oral y </a:t>
            </a:r>
            <a:r>
              <a:rPr lang="en-US" sz="2000" dirty="0" err="1" smtClean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prevención</a:t>
            </a:r>
            <a:r>
              <a:rPr lang="en-US" sz="2000" dirty="0" smtClean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-US" sz="2000" dirty="0" err="1" smtClean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enfermedades</a:t>
            </a:r>
            <a:r>
              <a:rPr lang="en-US" sz="2000" dirty="0" smtClean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lang="en" sz="2000" dirty="0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indent="-342900">
              <a:buClr>
                <a:srgbClr val="404040"/>
              </a:buClr>
              <a:buSzPct val="100000"/>
              <a:buFont typeface="Arial" charset="0"/>
              <a:buChar char="•"/>
            </a:pPr>
            <a:r>
              <a:rPr lang="en" sz="2000" dirty="0" smtClean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lang="en-US" sz="2000" dirty="0" smtClean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rear planes de </a:t>
            </a:r>
            <a:r>
              <a:rPr lang="en-US" sz="2000" dirty="0" err="1" smtClean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tratamiento</a:t>
            </a:r>
            <a:r>
              <a:rPr lang="en-US" sz="2000" dirty="0" smtClean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 para </a:t>
            </a:r>
            <a:r>
              <a:rPr lang="en-US" sz="2000" dirty="0" err="1" smtClean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mantener</a:t>
            </a:r>
            <a:r>
              <a:rPr lang="en-US" sz="2000" dirty="0" smtClean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 or </a:t>
            </a:r>
            <a:r>
              <a:rPr lang="en-US" sz="2000" dirty="0" err="1" smtClean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restorar</a:t>
            </a:r>
            <a:r>
              <a:rPr lang="en-US" sz="2000" dirty="0" smtClean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 la </a:t>
            </a:r>
            <a:r>
              <a:rPr lang="en-US" sz="2000" dirty="0" err="1" smtClean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salud</a:t>
            </a:r>
            <a:r>
              <a:rPr lang="en-US" sz="2000" dirty="0" smtClean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 oral de </a:t>
            </a:r>
            <a:r>
              <a:rPr lang="en-US" sz="2000" dirty="0" err="1" smtClean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los</a:t>
            </a:r>
            <a:r>
              <a:rPr lang="en-US" sz="2000" dirty="0" smtClean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 smtClean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pacientes</a:t>
            </a:r>
            <a:r>
              <a:rPr lang="en-US" sz="2000" dirty="0" smtClean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lang="en" sz="2000" dirty="0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indent="-342900">
              <a:buClr>
                <a:srgbClr val="404040"/>
              </a:buClr>
              <a:buSzPct val="100000"/>
              <a:buFont typeface="Arial" charset="0"/>
              <a:buChar char="•"/>
            </a:pPr>
            <a:r>
              <a:rPr lang="en-US" sz="2000" dirty="0" err="1" smtClean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Interpretar</a:t>
            </a:r>
            <a:r>
              <a:rPr lang="en-US" sz="2000" dirty="0" smtClean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 smtClean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rayos</a:t>
            </a:r>
            <a:r>
              <a:rPr lang="en-US" sz="2000" dirty="0" smtClean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 X y </a:t>
            </a:r>
            <a:r>
              <a:rPr lang="en-US" sz="2000" dirty="0" err="1" smtClean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diagnosticar</a:t>
            </a:r>
            <a:r>
              <a:rPr lang="en-US" sz="2000" dirty="0" smtClean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 smtClean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exámenes</a:t>
            </a:r>
            <a:endParaRPr lang="en" sz="2000" dirty="0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indent="-342900">
              <a:buClr>
                <a:srgbClr val="404040"/>
              </a:buClr>
              <a:buSzPct val="100000"/>
              <a:buFont typeface="Arial" charset="0"/>
              <a:buChar char="•"/>
            </a:pPr>
            <a:r>
              <a:rPr lang="en-US" sz="2000" dirty="0" err="1" smtClean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Asegurar</a:t>
            </a:r>
            <a:r>
              <a:rPr lang="en-US" sz="2000" dirty="0" smtClean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 la </a:t>
            </a:r>
            <a:r>
              <a:rPr lang="en-US" sz="2000" dirty="0" err="1" smtClean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administración</a:t>
            </a:r>
            <a:r>
              <a:rPr lang="en-US" sz="2000" dirty="0" smtClean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 de la </a:t>
            </a:r>
            <a:r>
              <a:rPr lang="en-US" sz="2000" dirty="0" err="1" smtClean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anestesia</a:t>
            </a:r>
            <a:r>
              <a:rPr lang="en-US" sz="2000" dirty="0" smtClean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endParaRPr lang="en" sz="2000" dirty="0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indent="-342900">
              <a:buClr>
                <a:srgbClr val="404040"/>
              </a:buClr>
              <a:buSzPct val="100000"/>
              <a:buFont typeface="Arial" charset="0"/>
              <a:buChar char="•"/>
            </a:pPr>
            <a:r>
              <a:rPr lang="en-US" sz="2000" dirty="0" err="1" smtClean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Monitorar</a:t>
            </a:r>
            <a:r>
              <a:rPr lang="en-US" sz="2000" dirty="0" smtClean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 el </a:t>
            </a:r>
            <a:r>
              <a:rPr lang="en-US" sz="2000" dirty="0" err="1" smtClean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crecimiento</a:t>
            </a:r>
            <a:r>
              <a:rPr lang="en-US" sz="2000" dirty="0" smtClean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-US" sz="2000" dirty="0" err="1" smtClean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los</a:t>
            </a:r>
            <a:r>
              <a:rPr lang="en-US" sz="2000" dirty="0" smtClean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 smtClean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dientes</a:t>
            </a:r>
            <a:r>
              <a:rPr lang="en-US" sz="2000" dirty="0" smtClean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 y la </a:t>
            </a:r>
            <a:r>
              <a:rPr lang="en-US" sz="2000" dirty="0" err="1" smtClean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mandíbula</a:t>
            </a:r>
            <a:endParaRPr lang="en" sz="2000" dirty="0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indent="-342900">
              <a:buClr>
                <a:srgbClr val="404040"/>
              </a:buClr>
              <a:buSzPct val="100000"/>
              <a:buFont typeface="Arial" charset="0"/>
              <a:buChar char="•"/>
            </a:pPr>
            <a:r>
              <a:rPr lang="en-US" sz="2000" dirty="0" err="1" smtClean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Llevar</a:t>
            </a:r>
            <a:r>
              <a:rPr lang="en-US" sz="2000" dirty="0" smtClean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 a </a:t>
            </a:r>
            <a:r>
              <a:rPr lang="en-US" sz="2000" dirty="0" err="1" smtClean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cabo</a:t>
            </a:r>
            <a:r>
              <a:rPr lang="en-US" sz="2000" dirty="0" smtClean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 smtClean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procedimientos</a:t>
            </a:r>
            <a:r>
              <a:rPr lang="en-US" sz="2000" dirty="0" smtClean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-US" sz="2000" dirty="0" err="1" smtClean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cirugía</a:t>
            </a:r>
            <a:r>
              <a:rPr lang="en-US" sz="2000" dirty="0" smtClean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 smtClean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en</a:t>
            </a:r>
            <a:r>
              <a:rPr lang="en-US" sz="2000" dirty="0" smtClean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 smtClean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los</a:t>
            </a:r>
            <a:r>
              <a:rPr lang="en-US" sz="2000" dirty="0" smtClean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 smtClean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dientes</a:t>
            </a:r>
            <a:r>
              <a:rPr lang="en-US" sz="2000" dirty="0" smtClean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 y </a:t>
            </a:r>
            <a:r>
              <a:rPr lang="en-US" sz="2000" dirty="0" err="1" smtClean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alrededor</a:t>
            </a:r>
            <a:r>
              <a:rPr lang="en-US" sz="2000" dirty="0" smtClean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-US" sz="2000" dirty="0" err="1" smtClean="0">
                <a:solidFill>
                  <a:srgbClr val="404040"/>
                </a:solidFill>
                <a:latin typeface="Roboto"/>
                <a:ea typeface="Roboto"/>
                <a:cs typeface="Roboto"/>
                <a:sym typeface="Roboto"/>
              </a:rPr>
              <a:t>ellos</a:t>
            </a:r>
            <a:endParaRPr lang="en" sz="2000" dirty="0">
              <a:solidFill>
                <a:srgbClr val="40404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900" y="6210300"/>
            <a:ext cx="1028700" cy="495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694" y="6077607"/>
            <a:ext cx="1425777" cy="6279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200000">
            <a:off x="-2109366" y="3021539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UCLA Proyecto de </a:t>
            </a:r>
            <a:r>
              <a:rPr lang="en-US" sz="1200" dirty="0" err="1"/>
              <a:t>Trabajadores</a:t>
            </a:r>
            <a:r>
              <a:rPr lang="en-US" sz="1200" dirty="0"/>
              <a:t> para la </a:t>
            </a:r>
            <a:r>
              <a:rPr lang="en-US" sz="1200" dirty="0" err="1"/>
              <a:t>Salud</a:t>
            </a:r>
            <a:r>
              <a:rPr lang="en-US" sz="1200" dirty="0"/>
              <a:t> Oral </a:t>
            </a:r>
            <a:r>
              <a:rPr lang="en-US" sz="1200" dirty="0" err="1"/>
              <a:t>en</a:t>
            </a:r>
            <a:r>
              <a:rPr lang="en-US" sz="1200" dirty="0"/>
              <a:t> la </a:t>
            </a:r>
            <a:r>
              <a:rPr lang="en-US" sz="1200" dirty="0" err="1"/>
              <a:t>Comunidad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6069831" y="3113872"/>
            <a:ext cx="563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cs typeface="Times New Roman" panose="02020603050405020304" pitchFamily="18" charset="0"/>
              </a:rPr>
              <a:t>Modulo 13: </a:t>
            </a:r>
            <a:r>
              <a:rPr lang="en-US" sz="1200" dirty="0" err="1">
                <a:cs typeface="Times New Roman" panose="02020603050405020304" pitchFamily="18" charset="0"/>
              </a:rPr>
              <a:t>Careras</a:t>
            </a:r>
            <a:r>
              <a:rPr lang="en-US" sz="1200" dirty="0"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cs typeface="Times New Roman" panose="02020603050405020304" pitchFamily="18" charset="0"/>
              </a:rPr>
              <a:t>en</a:t>
            </a:r>
            <a:r>
              <a:rPr lang="en-US" sz="1200" dirty="0"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cs typeface="Times New Roman" panose="02020603050405020304" pitchFamily="18" charset="0"/>
              </a:rPr>
              <a:t>Odontología</a:t>
            </a:r>
            <a:endParaRPr lang="en-US" sz="1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6437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 = </a:t>
            </a:r>
            <a:r>
              <a:rPr lang="en-US" dirty="0" err="1"/>
              <a:t>R</a:t>
            </a:r>
            <a:r>
              <a:rPr lang="en-US" dirty="0" err="1" smtClean="0"/>
              <a:t>esumen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9442" y="1752600"/>
            <a:ext cx="6196405" cy="3603812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 err="1" smtClean="0"/>
              <a:t>Decirle</a:t>
            </a:r>
            <a:r>
              <a:rPr lang="en-US" dirty="0" smtClean="0"/>
              <a:t> al padre lo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han</a:t>
            </a:r>
            <a:r>
              <a:rPr lang="en-US" dirty="0" smtClean="0"/>
              <a:t> </a:t>
            </a:r>
            <a:r>
              <a:rPr lang="en-US" dirty="0" err="1" smtClean="0"/>
              <a:t>conversado</a:t>
            </a:r>
            <a:r>
              <a:rPr lang="en-US" dirty="0" smtClean="0"/>
              <a:t>  y </a:t>
            </a:r>
            <a:r>
              <a:rPr lang="en-US" dirty="0" err="1" smtClean="0"/>
              <a:t>confirmar</a:t>
            </a:r>
            <a:r>
              <a:rPr lang="en-US" dirty="0" smtClean="0"/>
              <a:t> la </a:t>
            </a:r>
            <a:r>
              <a:rPr lang="en-US" dirty="0" err="1" smtClean="0"/>
              <a:t>accion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el padre se ha </a:t>
            </a:r>
            <a:r>
              <a:rPr lang="en-US" dirty="0" err="1" smtClean="0"/>
              <a:t>comprometido</a:t>
            </a:r>
            <a:r>
              <a:rPr lang="en-US" dirty="0" smtClean="0"/>
              <a:t> a </a:t>
            </a:r>
            <a:r>
              <a:rPr lang="en-US" dirty="0" err="1" smtClean="0"/>
              <a:t>realizar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 smtClean="0"/>
              <a:t>Un </a:t>
            </a:r>
            <a:r>
              <a:rPr lang="en-US" dirty="0" err="1" smtClean="0"/>
              <a:t>buen</a:t>
            </a:r>
            <a:r>
              <a:rPr lang="en-US" dirty="0" smtClean="0"/>
              <a:t> </a:t>
            </a:r>
            <a:r>
              <a:rPr lang="en-US" dirty="0" err="1" smtClean="0"/>
              <a:t>resumen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: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“</a:t>
            </a:r>
            <a:r>
              <a:rPr lang="en-US" dirty="0" err="1" smtClean="0"/>
              <a:t>Entonces</a:t>
            </a:r>
            <a:r>
              <a:rPr lang="en-US" dirty="0" smtClean="0"/>
              <a:t>, </a:t>
            </a:r>
            <a:r>
              <a:rPr lang="en-US" dirty="0" err="1" smtClean="0"/>
              <a:t>usted</a:t>
            </a:r>
            <a:r>
              <a:rPr lang="en-US" dirty="0" smtClean="0"/>
              <a:t> </a:t>
            </a:r>
            <a:r>
              <a:rPr lang="en-US" dirty="0" err="1" smtClean="0"/>
              <a:t>tratará</a:t>
            </a:r>
            <a:r>
              <a:rPr lang="en-US" dirty="0" smtClean="0"/>
              <a:t> de </a:t>
            </a:r>
            <a:r>
              <a:rPr lang="en-US" dirty="0" err="1" smtClean="0"/>
              <a:t>encontar</a:t>
            </a:r>
            <a:r>
              <a:rPr lang="en-US" dirty="0" smtClean="0"/>
              <a:t> un </a:t>
            </a:r>
            <a:r>
              <a:rPr lang="en-US" dirty="0" err="1" smtClean="0"/>
              <a:t>momento</a:t>
            </a:r>
            <a:r>
              <a:rPr lang="en-US" dirty="0" smtClean="0"/>
              <a:t> </a:t>
            </a:r>
            <a:r>
              <a:rPr lang="en-US" dirty="0" err="1" smtClean="0"/>
              <a:t>mañana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llamar</a:t>
            </a:r>
            <a:r>
              <a:rPr lang="en-US" dirty="0" smtClean="0"/>
              <a:t> al </a:t>
            </a:r>
            <a:r>
              <a:rPr lang="en-US" dirty="0" err="1" smtClean="0"/>
              <a:t>dentista</a:t>
            </a:r>
            <a:r>
              <a:rPr lang="en-US" dirty="0" smtClean="0"/>
              <a:t> y </a:t>
            </a:r>
            <a:r>
              <a:rPr lang="en-US" dirty="0" err="1" smtClean="0"/>
              <a:t>planear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cita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Elise.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454" y="6248400"/>
            <a:ext cx="1028700" cy="495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5947893"/>
            <a:ext cx="1866474" cy="8221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6966866" y="3328600"/>
            <a:ext cx="373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Modulo 12: </a:t>
            </a:r>
            <a:r>
              <a:rPr lang="en-US" sz="1200" dirty="0" err="1" smtClean="0"/>
              <a:t>Convertirese</a:t>
            </a:r>
            <a:r>
              <a:rPr lang="en-US" sz="1200" dirty="0" smtClean="0"/>
              <a:t> </a:t>
            </a:r>
            <a:r>
              <a:rPr lang="en-US" sz="1200" dirty="0" err="1" smtClean="0"/>
              <a:t>en</a:t>
            </a:r>
            <a:r>
              <a:rPr lang="en-US" sz="1200" dirty="0" smtClean="0"/>
              <a:t> el </a:t>
            </a:r>
            <a:r>
              <a:rPr lang="en-US" sz="1200" dirty="0" err="1" smtClean="0"/>
              <a:t>Entrenador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1797572" y="3352096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UCLA Proyecto de </a:t>
            </a:r>
            <a:r>
              <a:rPr lang="en-US" sz="1200" dirty="0" err="1" smtClean="0"/>
              <a:t>Trabajadores</a:t>
            </a:r>
            <a:r>
              <a:rPr lang="en-US" sz="1200" dirty="0" smtClean="0"/>
              <a:t> para la </a:t>
            </a:r>
            <a:r>
              <a:rPr lang="en-US" sz="1200" dirty="0" err="1" smtClean="0"/>
              <a:t>Salud</a:t>
            </a:r>
            <a:r>
              <a:rPr lang="en-US" sz="1200" dirty="0" smtClean="0"/>
              <a:t> Oral </a:t>
            </a:r>
            <a:r>
              <a:rPr lang="en-US" sz="1200" dirty="0" err="1" smtClean="0"/>
              <a:t>en</a:t>
            </a:r>
            <a:r>
              <a:rPr lang="en-US" sz="1200" dirty="0" smtClean="0"/>
              <a:t> la </a:t>
            </a:r>
            <a:r>
              <a:rPr lang="en-US" sz="1200" dirty="0" err="1" smtClean="0"/>
              <a:t>Comunidad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1178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40" y="685800"/>
            <a:ext cx="7671459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454" y="6248400"/>
            <a:ext cx="1028700" cy="495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5947893"/>
            <a:ext cx="1866474" cy="8221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6966866" y="3328600"/>
            <a:ext cx="373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Modulo 12: </a:t>
            </a:r>
            <a:r>
              <a:rPr lang="en-US" sz="1200" dirty="0" err="1" smtClean="0"/>
              <a:t>Convertirese</a:t>
            </a:r>
            <a:r>
              <a:rPr lang="en-US" sz="1200" dirty="0" smtClean="0"/>
              <a:t> </a:t>
            </a:r>
            <a:r>
              <a:rPr lang="en-US" sz="1200" dirty="0" err="1" smtClean="0"/>
              <a:t>en</a:t>
            </a:r>
            <a:r>
              <a:rPr lang="en-US" sz="1200" dirty="0" smtClean="0"/>
              <a:t> el </a:t>
            </a:r>
            <a:r>
              <a:rPr lang="en-US" sz="1200" dirty="0" err="1" smtClean="0"/>
              <a:t>Entrenador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1797572" y="3352096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UCLA Proyecto de </a:t>
            </a:r>
            <a:r>
              <a:rPr lang="en-US" sz="1200" dirty="0" err="1" smtClean="0"/>
              <a:t>Trabajadores</a:t>
            </a:r>
            <a:r>
              <a:rPr lang="en-US" sz="1200" dirty="0" smtClean="0"/>
              <a:t> para la </a:t>
            </a:r>
            <a:r>
              <a:rPr lang="en-US" sz="1200" dirty="0" err="1" smtClean="0"/>
              <a:t>Salud</a:t>
            </a:r>
            <a:r>
              <a:rPr lang="en-US" sz="1200" dirty="0" smtClean="0"/>
              <a:t> Oral </a:t>
            </a:r>
            <a:r>
              <a:rPr lang="en-US" sz="1200" dirty="0" err="1" smtClean="0"/>
              <a:t>en</a:t>
            </a:r>
            <a:r>
              <a:rPr lang="en-US" sz="1200" dirty="0" smtClean="0"/>
              <a:t> la </a:t>
            </a:r>
            <a:r>
              <a:rPr lang="en-US" sz="1200" dirty="0" err="1" smtClean="0"/>
              <a:t>Comunidad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9626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41664" y="615293"/>
            <a:ext cx="8260672" cy="788447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r>
              <a:rPr lang="en-US" dirty="0" err="1" smtClean="0"/>
              <a:t>Pasos</a:t>
            </a:r>
            <a:r>
              <a:rPr lang="en-US" dirty="0" smtClean="0"/>
              <a:t> para </a:t>
            </a:r>
            <a:r>
              <a:rPr lang="en-US" dirty="0" err="1" smtClean="0"/>
              <a:t>ser</a:t>
            </a:r>
            <a:r>
              <a:rPr lang="en-US" dirty="0" smtClean="0"/>
              <a:t> un </a:t>
            </a:r>
            <a:r>
              <a:rPr lang="en-US" dirty="0" err="1" smtClean="0"/>
              <a:t>Dentista</a:t>
            </a:r>
            <a:endParaRPr lang="en" dirty="0"/>
          </a:p>
        </p:txBody>
      </p:sp>
      <p:sp>
        <p:nvSpPr>
          <p:cNvPr id="77" name="Shape 77"/>
          <p:cNvSpPr txBox="1">
            <a:spLocks noGrp="1"/>
          </p:cNvSpPr>
          <p:nvPr>
            <p:ph type="body" idx="4294967295"/>
          </p:nvPr>
        </p:nvSpPr>
        <p:spPr>
          <a:xfrm>
            <a:off x="762000" y="1676400"/>
            <a:ext cx="8195238" cy="33401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buNone/>
            </a:pPr>
            <a:r>
              <a:rPr lang="es-ES" dirty="0">
                <a:latin typeface="Roboto"/>
              </a:rPr>
              <a:t>1: Registrarse </a:t>
            </a:r>
          </a:p>
          <a:p>
            <a:pPr>
              <a:buNone/>
            </a:pPr>
            <a:r>
              <a:rPr lang="es-ES" dirty="0">
                <a:latin typeface="Roboto"/>
              </a:rPr>
              <a:t>2: Tomar el </a:t>
            </a:r>
            <a:r>
              <a:rPr lang="es-ES" dirty="0" err="1">
                <a:latin typeface="Roboto"/>
              </a:rPr>
              <a:t>exámen</a:t>
            </a:r>
            <a:r>
              <a:rPr lang="es-ES" dirty="0">
                <a:latin typeface="Roboto"/>
              </a:rPr>
              <a:t> DAT </a:t>
            </a:r>
          </a:p>
          <a:p>
            <a:pPr>
              <a:buNone/>
            </a:pPr>
            <a:r>
              <a:rPr lang="es-ES" dirty="0">
                <a:latin typeface="Roboto"/>
              </a:rPr>
              <a:t>3: Obtener título en odontología</a:t>
            </a:r>
          </a:p>
          <a:p>
            <a:pPr>
              <a:buNone/>
            </a:pPr>
            <a:r>
              <a:rPr lang="es-ES" dirty="0">
                <a:latin typeface="Roboto"/>
              </a:rPr>
              <a:t>4: Obtener </a:t>
            </a:r>
            <a:r>
              <a:rPr lang="es-ES" dirty="0" err="1">
                <a:latin typeface="Roboto"/>
              </a:rPr>
              <a:t>liciencia</a:t>
            </a:r>
            <a:endParaRPr lang="es-ES" dirty="0">
              <a:latin typeface="Roboto"/>
            </a:endParaRPr>
          </a:p>
          <a:p>
            <a:pPr>
              <a:buNone/>
            </a:pPr>
            <a:r>
              <a:rPr lang="es-ES" dirty="0">
                <a:latin typeface="Roboto"/>
              </a:rPr>
              <a:t>5: Considerar una especialización o empezar a practicar desde allí</a:t>
            </a:r>
          </a:p>
          <a:p>
            <a:pPr>
              <a:buNone/>
            </a:pPr>
            <a:endParaRPr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2055607" y="3021538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UCLA Proyecto de </a:t>
            </a:r>
            <a:r>
              <a:rPr lang="en-US" sz="1200" dirty="0" err="1"/>
              <a:t>Trabajadores</a:t>
            </a:r>
            <a:r>
              <a:rPr lang="en-US" sz="1200" dirty="0"/>
              <a:t> para la </a:t>
            </a:r>
            <a:r>
              <a:rPr lang="en-US" sz="1200" dirty="0" err="1"/>
              <a:t>Salud</a:t>
            </a:r>
            <a:r>
              <a:rPr lang="en-US" sz="1200" dirty="0"/>
              <a:t> Oral </a:t>
            </a:r>
            <a:r>
              <a:rPr lang="en-US" sz="1200" dirty="0" err="1"/>
              <a:t>en</a:t>
            </a:r>
            <a:r>
              <a:rPr lang="en-US" sz="1200" dirty="0"/>
              <a:t> la </a:t>
            </a:r>
            <a:r>
              <a:rPr lang="en-US" sz="1200" dirty="0" err="1"/>
              <a:t>Comunidad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6069831" y="3113872"/>
            <a:ext cx="563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cs typeface="Times New Roman" panose="02020603050405020304" pitchFamily="18" charset="0"/>
              </a:rPr>
              <a:t>Modulo 13: </a:t>
            </a:r>
            <a:r>
              <a:rPr lang="en-US" sz="1200" dirty="0" err="1">
                <a:cs typeface="Times New Roman" panose="02020603050405020304" pitchFamily="18" charset="0"/>
              </a:rPr>
              <a:t>Careras</a:t>
            </a:r>
            <a:r>
              <a:rPr lang="en-US" sz="1200" dirty="0"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cs typeface="Times New Roman" panose="02020603050405020304" pitchFamily="18" charset="0"/>
              </a:rPr>
              <a:t>en</a:t>
            </a:r>
            <a:r>
              <a:rPr lang="en-US" sz="1200" dirty="0"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cs typeface="Times New Roman" panose="02020603050405020304" pitchFamily="18" charset="0"/>
              </a:rPr>
              <a:t>Odontología</a:t>
            </a:r>
            <a:endParaRPr lang="en-US" sz="1200" dirty="0"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900" y="6210300"/>
            <a:ext cx="1028700" cy="495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694" y="6077607"/>
            <a:ext cx="1425777" cy="62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044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 idx="4294967295"/>
          </p:nvPr>
        </p:nvSpPr>
        <p:spPr>
          <a:xfrm>
            <a:off x="794132" y="2396707"/>
            <a:ext cx="4046538" cy="1711325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r>
              <a:rPr lang="en-US" dirty="0" err="1" smtClean="0"/>
              <a:t>Asistente</a:t>
            </a:r>
            <a:r>
              <a:rPr lang="en-US" dirty="0" smtClean="0"/>
              <a:t> de </a:t>
            </a:r>
            <a:r>
              <a:rPr lang="en-US" dirty="0" err="1" smtClean="0"/>
              <a:t>Dentista</a:t>
            </a:r>
            <a:endParaRPr lang="en" dirty="0"/>
          </a:p>
        </p:txBody>
      </p:sp>
      <p:sp>
        <p:nvSpPr>
          <p:cNvPr id="83" name="Shape 83"/>
          <p:cNvSpPr txBox="1">
            <a:spLocks noGrp="1"/>
          </p:cNvSpPr>
          <p:nvPr>
            <p:ph type="subTitle" idx="4294967295"/>
          </p:nvPr>
        </p:nvSpPr>
        <p:spPr>
          <a:xfrm>
            <a:off x="0" y="3702050"/>
            <a:ext cx="4440238" cy="13462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endParaRPr sz="15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/>
            <a:endParaRPr sz="1500"/>
          </a:p>
          <a:p>
            <a:endParaRPr sz="1500"/>
          </a:p>
        </p:txBody>
      </p:sp>
      <p:pic>
        <p:nvPicPr>
          <p:cNvPr id="85" name="Shape 85" descr="mainImag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9938" y="1752600"/>
            <a:ext cx="3515413" cy="339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 rot="16200000">
            <a:off x="-2055607" y="3021538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UCLA Proyecto de </a:t>
            </a:r>
            <a:r>
              <a:rPr lang="en-US" sz="1200" dirty="0" err="1"/>
              <a:t>Trabajadores</a:t>
            </a:r>
            <a:r>
              <a:rPr lang="en-US" sz="1200" dirty="0"/>
              <a:t> para la </a:t>
            </a:r>
            <a:r>
              <a:rPr lang="en-US" sz="1200" dirty="0" err="1"/>
              <a:t>Salud</a:t>
            </a:r>
            <a:r>
              <a:rPr lang="en-US" sz="1200" dirty="0"/>
              <a:t> Oral </a:t>
            </a:r>
            <a:r>
              <a:rPr lang="en-US" sz="1200" dirty="0" err="1"/>
              <a:t>en</a:t>
            </a:r>
            <a:r>
              <a:rPr lang="en-US" sz="1200" dirty="0"/>
              <a:t> la </a:t>
            </a:r>
            <a:r>
              <a:rPr lang="en-US" sz="1200" dirty="0" err="1"/>
              <a:t>Comunidad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6069831" y="3113872"/>
            <a:ext cx="563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cs typeface="Times New Roman" panose="02020603050405020304" pitchFamily="18" charset="0"/>
              </a:rPr>
              <a:t>Modulo 13: </a:t>
            </a:r>
            <a:r>
              <a:rPr lang="en-US" sz="1200" dirty="0" err="1">
                <a:cs typeface="Times New Roman" panose="02020603050405020304" pitchFamily="18" charset="0"/>
              </a:rPr>
              <a:t>Careras</a:t>
            </a:r>
            <a:r>
              <a:rPr lang="en-US" sz="1200" dirty="0"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cs typeface="Times New Roman" panose="02020603050405020304" pitchFamily="18" charset="0"/>
              </a:rPr>
              <a:t>en</a:t>
            </a:r>
            <a:r>
              <a:rPr lang="en-US" sz="1200" dirty="0"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cs typeface="Times New Roman" panose="02020603050405020304" pitchFamily="18" charset="0"/>
              </a:rPr>
              <a:t>Odontología</a:t>
            </a:r>
            <a:endParaRPr lang="en-US" sz="1200" dirty="0"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900" y="6210300"/>
            <a:ext cx="1028700" cy="495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694" y="6077607"/>
            <a:ext cx="1425777" cy="62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12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395563" y="418435"/>
            <a:ext cx="8520600" cy="8010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r>
              <a:rPr lang="en-US" sz="3200" dirty="0" err="1"/>
              <a:t>Opciónes</a:t>
            </a:r>
            <a:r>
              <a:rPr lang="en-US" sz="3200" dirty="0"/>
              <a:t> que </a:t>
            </a:r>
            <a:r>
              <a:rPr lang="en-US" sz="3200" dirty="0" err="1"/>
              <a:t>tiene</a:t>
            </a:r>
            <a:r>
              <a:rPr lang="en-US" sz="3200" dirty="0"/>
              <a:t> al </a:t>
            </a:r>
            <a:r>
              <a:rPr lang="en-US" sz="3200" dirty="0" err="1"/>
              <a:t>ser</a:t>
            </a:r>
            <a:r>
              <a:rPr lang="en-US" sz="3200" dirty="0"/>
              <a:t> un </a:t>
            </a:r>
            <a:r>
              <a:rPr lang="en-US" sz="3200" dirty="0" err="1"/>
              <a:t>asistente</a:t>
            </a:r>
            <a:r>
              <a:rPr lang="en-US" sz="3200" dirty="0"/>
              <a:t> dental</a:t>
            </a:r>
            <a:endParaRPr lang="en" sz="3200" dirty="0"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864915" y="1767826"/>
            <a:ext cx="7066562" cy="3894083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457200" indent="-323850">
              <a:buClr>
                <a:srgbClr val="000000"/>
              </a:buClr>
              <a:buSzPct val="100000"/>
              <a:buFont typeface="Roboto"/>
              <a:buAutoNum type="arabicPeriod"/>
            </a:pPr>
            <a:r>
              <a:rPr lang="en-US" sz="1800" b="1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Asistente</a:t>
            </a:r>
            <a:r>
              <a:rPr lang="en-US" sz="1800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-US" sz="1800" b="1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Dentista</a:t>
            </a:r>
            <a:endParaRPr lang="en" sz="1800" b="1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23850">
              <a:buClr>
                <a:srgbClr val="000000"/>
              </a:buClr>
              <a:buSzPct val="100000"/>
              <a:buFont typeface="Roboto"/>
              <a:buAutoNum type="alphaLcPeriod"/>
            </a:pPr>
            <a:r>
              <a:rPr lang="en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rograma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de 9 a 12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meses</a:t>
            </a:r>
            <a:endParaRPr lang="en" sz="18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23850">
              <a:buClr>
                <a:srgbClr val="000000"/>
              </a:buClr>
              <a:buSzPct val="100000"/>
              <a:buFont typeface="Roboto"/>
              <a:buAutoNum type="alphaLcPeriod"/>
            </a:pP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Recibirá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conocimientos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y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experiencia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alado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de un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dentista</a:t>
            </a:r>
            <a:endParaRPr lang="en" sz="18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indent="-323850">
              <a:buClr>
                <a:srgbClr val="000000"/>
              </a:buClr>
              <a:buSzPct val="100000"/>
              <a:buFont typeface="Roboto"/>
              <a:buAutoNum type="arabicPeriod"/>
            </a:pPr>
            <a:r>
              <a:rPr lang="en-US" sz="1800" b="1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Asistente</a:t>
            </a:r>
            <a:r>
              <a:rPr lang="en-US" sz="1800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-US" sz="1800" b="1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Dentista</a:t>
            </a:r>
            <a:r>
              <a:rPr lang="en-US" sz="1800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Registrado</a:t>
            </a:r>
            <a:endParaRPr lang="en" sz="1800" b="1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23850">
              <a:buClr>
                <a:srgbClr val="000000"/>
              </a:buClr>
              <a:buSzPct val="100000"/>
              <a:buFont typeface="Roboto"/>
              <a:buAutoNum type="alphaLcPeriod"/>
            </a:pPr>
            <a:r>
              <a:rPr lang="en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icensiado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/a con el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estado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de California </a:t>
            </a:r>
            <a:endParaRPr lang="en" sz="18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23850">
              <a:buClr>
                <a:srgbClr val="000000"/>
              </a:buClr>
              <a:buSzPct val="100000"/>
              <a:buFont typeface="Roboto"/>
              <a:buAutoNum type="alphaLcPeriod"/>
            </a:pP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Paga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más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que un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asistente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denista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lang="en" sz="18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indent="-323850">
              <a:buClr>
                <a:srgbClr val="000000"/>
              </a:buClr>
              <a:buSzPct val="100000"/>
              <a:buFont typeface="Roboto"/>
              <a:buAutoNum type="arabicPeriod"/>
            </a:pPr>
            <a:r>
              <a:rPr lang="en-US" sz="1800" b="1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Asistente</a:t>
            </a:r>
            <a:r>
              <a:rPr lang="en-US" sz="1800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-US" sz="1800" b="1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Dentista</a:t>
            </a:r>
            <a:r>
              <a:rPr lang="en-US" sz="1800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Registrada</a:t>
            </a:r>
            <a:r>
              <a:rPr lang="en-US" sz="1800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con </a:t>
            </a:r>
            <a:r>
              <a:rPr lang="en-US" sz="1800" b="1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Funciónes</a:t>
            </a:r>
            <a:r>
              <a:rPr lang="en-US" sz="1800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Variadas</a:t>
            </a:r>
            <a:r>
              <a:rPr lang="en-US" sz="1800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800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(RDAEF)</a:t>
            </a:r>
          </a:p>
          <a:p>
            <a:pPr marL="914400" lvl="1" indent="-323850">
              <a:buClr>
                <a:srgbClr val="000000"/>
              </a:buClr>
              <a:buSzPct val="100000"/>
              <a:buFont typeface="Roboto"/>
              <a:buAutoNum type="alphaLcPeriod"/>
            </a:pP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Requiere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educación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adiciónal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aparte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de la de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Asistente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Dentista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Registrado</a:t>
            </a:r>
            <a:endParaRPr lang="en" sz="18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23850">
              <a:buClr>
                <a:srgbClr val="000000"/>
              </a:buClr>
              <a:buSzPct val="100000"/>
              <a:buFont typeface="Roboto"/>
              <a:buAutoNum type="alphaLcPeriod"/>
            </a:pP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Deberá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completar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exámen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al final del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programa</a:t>
            </a:r>
            <a:endParaRPr lang="en" sz="18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23850">
              <a:buClr>
                <a:srgbClr val="000000"/>
              </a:buClr>
              <a:buSzPct val="100000"/>
              <a:buFont typeface="Roboto"/>
              <a:buAutoNum type="alphaLcPeriod"/>
            </a:pPr>
            <a:r>
              <a:rPr lang="en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aga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mas que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Asistente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Dentista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Registrado</a:t>
            </a:r>
            <a:endParaRPr lang="en" sz="18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buNone/>
            </a:pPr>
            <a:endParaRPr sz="1100" dirty="0"/>
          </a:p>
          <a:p>
            <a:pPr>
              <a:buNone/>
            </a:pPr>
            <a:endParaRPr sz="11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2059633" y="3021538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UCLA Proyecto de </a:t>
            </a:r>
            <a:r>
              <a:rPr lang="en-US" sz="1200" dirty="0" err="1"/>
              <a:t>Trabajadores</a:t>
            </a:r>
            <a:r>
              <a:rPr lang="en-US" sz="1200" dirty="0"/>
              <a:t> para la </a:t>
            </a:r>
            <a:r>
              <a:rPr lang="en-US" sz="1200" dirty="0" err="1"/>
              <a:t>Salud</a:t>
            </a:r>
            <a:r>
              <a:rPr lang="en-US" sz="1200" dirty="0"/>
              <a:t> Oral </a:t>
            </a:r>
            <a:r>
              <a:rPr lang="en-US" sz="1200" dirty="0" err="1"/>
              <a:t>en</a:t>
            </a:r>
            <a:r>
              <a:rPr lang="en-US" sz="1200" dirty="0"/>
              <a:t> la </a:t>
            </a:r>
            <a:r>
              <a:rPr lang="en-US" sz="1200" dirty="0" err="1"/>
              <a:t>Comunidad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6069831" y="3113872"/>
            <a:ext cx="563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cs typeface="Times New Roman" panose="02020603050405020304" pitchFamily="18" charset="0"/>
              </a:rPr>
              <a:t>Modulo 13: </a:t>
            </a:r>
            <a:r>
              <a:rPr lang="en-US" sz="1200" dirty="0" err="1">
                <a:cs typeface="Times New Roman" panose="02020603050405020304" pitchFamily="18" charset="0"/>
              </a:rPr>
              <a:t>Careras</a:t>
            </a:r>
            <a:r>
              <a:rPr lang="en-US" sz="1200" dirty="0"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cs typeface="Times New Roman" panose="02020603050405020304" pitchFamily="18" charset="0"/>
              </a:rPr>
              <a:t>en</a:t>
            </a:r>
            <a:r>
              <a:rPr lang="en-US" sz="1200" dirty="0"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cs typeface="Times New Roman" panose="02020603050405020304" pitchFamily="18" charset="0"/>
              </a:rPr>
              <a:t>Odontología</a:t>
            </a:r>
            <a:endParaRPr lang="en-US" sz="1200" dirty="0"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900" y="6210300"/>
            <a:ext cx="1028700" cy="495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694" y="6077607"/>
            <a:ext cx="1425777" cy="62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67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06593" y="351142"/>
            <a:ext cx="8520600" cy="8010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r>
              <a:rPr lang="en-US" sz="3600" dirty="0" err="1"/>
              <a:t>Tareas</a:t>
            </a:r>
            <a:r>
              <a:rPr lang="en-US" sz="3600" dirty="0"/>
              <a:t> de un </a:t>
            </a:r>
            <a:r>
              <a:rPr lang="en-US" sz="3600" dirty="0" err="1"/>
              <a:t>Asistente</a:t>
            </a:r>
            <a:r>
              <a:rPr lang="en-US" sz="3600" dirty="0"/>
              <a:t> Dental </a:t>
            </a:r>
            <a:r>
              <a:rPr lang="en-US" sz="3600" dirty="0" err="1"/>
              <a:t>Registrado</a:t>
            </a:r>
            <a:r>
              <a:rPr lang="en-US" sz="3600" dirty="0"/>
              <a:t> </a:t>
            </a:r>
            <a:endParaRPr lang="en" sz="3600" dirty="0"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11700" y="1929423"/>
            <a:ext cx="8520600" cy="33402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514350" indent="-285750">
              <a:buClr>
                <a:srgbClr val="000000"/>
              </a:buClr>
              <a:buFont typeface="Arial" charset="0"/>
              <a:buChar char="•"/>
            </a:pPr>
            <a:r>
              <a:rPr lang="en-US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Asistentes</a:t>
            </a:r>
            <a:r>
              <a:rPr lang="en-US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dentales</a:t>
            </a:r>
            <a:r>
              <a:rPr lang="en-US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registrados</a:t>
            </a:r>
            <a:r>
              <a:rPr lang="en-US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trabajan</a:t>
            </a:r>
            <a:r>
              <a:rPr lang="en-US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junto al </a:t>
            </a:r>
            <a:r>
              <a:rPr lang="en-US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dentista</a:t>
            </a:r>
            <a:r>
              <a:rPr lang="en-US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para </a:t>
            </a:r>
            <a:r>
              <a:rPr lang="en-US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dar</a:t>
            </a:r>
            <a:r>
              <a:rPr lang="en-US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cuidados</a:t>
            </a:r>
            <a:r>
              <a:rPr lang="en-US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al </a:t>
            </a:r>
            <a:r>
              <a:rPr lang="en-US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paciente</a:t>
            </a:r>
            <a:endParaRPr lang="en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514350" indent="-285750">
              <a:buClr>
                <a:srgbClr val="000000"/>
              </a:buClr>
              <a:buFont typeface="Arial" charset="0"/>
              <a:buChar char="•"/>
            </a:pPr>
            <a:r>
              <a:rPr lang="en-US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Tareas</a:t>
            </a:r>
            <a:r>
              <a:rPr lang="en-US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incluyen</a:t>
            </a:r>
            <a:endParaRPr lang="en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>
              <a:buClr>
                <a:srgbClr val="000000"/>
              </a:buClr>
              <a:buFont typeface="Arial" charset="0"/>
              <a:buChar char="•"/>
            </a:pPr>
            <a:r>
              <a:rPr lang="en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reparar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cuartos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operaciónes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y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esterilizar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instrumentos</a:t>
            </a:r>
            <a:endParaRPr lang="en" sz="18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>
              <a:buClr>
                <a:srgbClr val="000000"/>
              </a:buClr>
              <a:buFont typeface="Arial" charset="0"/>
              <a:buChar char="•"/>
            </a:pP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Preparar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a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los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pacientes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para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sus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tratamientos</a:t>
            </a:r>
            <a:endParaRPr lang="en" sz="18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>
              <a:buClr>
                <a:srgbClr val="000000"/>
              </a:buClr>
              <a:buFont typeface="Arial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Dar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insstrumentos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al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dentista</a:t>
            </a:r>
            <a:endParaRPr lang="en" sz="18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>
              <a:buClr>
                <a:srgbClr val="000000"/>
              </a:buClr>
              <a:buFont typeface="Arial" charset="0"/>
              <a:buChar char="•"/>
            </a:pP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Educar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pacientes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sobre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cuidado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oral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apropiado</a:t>
            </a:r>
            <a:endParaRPr lang="en" sz="18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514350" indent="-285750">
              <a:buClr>
                <a:srgbClr val="000000"/>
              </a:buClr>
              <a:buFont typeface="Arial" charset="0"/>
              <a:buChar char="•"/>
            </a:pPr>
            <a:r>
              <a:rPr lang="en-US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Otras</a:t>
            </a:r>
            <a:r>
              <a:rPr lang="en-US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tareas</a:t>
            </a:r>
            <a:r>
              <a:rPr lang="en-US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incluyen</a:t>
            </a:r>
            <a:endParaRPr lang="en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>
              <a:buClr>
                <a:srgbClr val="000000"/>
              </a:buClr>
              <a:buFont typeface="Arial" charset="0"/>
              <a:buChar char="•"/>
            </a:pP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Tomar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y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procesar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rayos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X</a:t>
            </a:r>
            <a:endParaRPr lang="en" sz="18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2055607" y="3021538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UCLA Proyecto de </a:t>
            </a:r>
            <a:r>
              <a:rPr lang="en-US" sz="1200" dirty="0" err="1"/>
              <a:t>Trabajadores</a:t>
            </a:r>
            <a:r>
              <a:rPr lang="en-US" sz="1200" dirty="0"/>
              <a:t> para la </a:t>
            </a:r>
            <a:r>
              <a:rPr lang="en-US" sz="1200" dirty="0" err="1"/>
              <a:t>Salud</a:t>
            </a:r>
            <a:r>
              <a:rPr lang="en-US" sz="1200" dirty="0"/>
              <a:t> Oral </a:t>
            </a:r>
            <a:r>
              <a:rPr lang="en-US" sz="1200" dirty="0" err="1"/>
              <a:t>en</a:t>
            </a:r>
            <a:r>
              <a:rPr lang="en-US" sz="1200" dirty="0"/>
              <a:t> la </a:t>
            </a:r>
            <a:r>
              <a:rPr lang="en-US" sz="1200" dirty="0" err="1"/>
              <a:t>Comunidad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6069831" y="3113872"/>
            <a:ext cx="563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cs typeface="Times New Roman" panose="02020603050405020304" pitchFamily="18" charset="0"/>
              </a:rPr>
              <a:t>Modulo 13: </a:t>
            </a:r>
            <a:r>
              <a:rPr lang="en-US" sz="1200" dirty="0" err="1">
                <a:cs typeface="Times New Roman" panose="02020603050405020304" pitchFamily="18" charset="0"/>
              </a:rPr>
              <a:t>Careras</a:t>
            </a:r>
            <a:r>
              <a:rPr lang="en-US" sz="1200" dirty="0"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cs typeface="Times New Roman" panose="02020603050405020304" pitchFamily="18" charset="0"/>
              </a:rPr>
              <a:t>en</a:t>
            </a:r>
            <a:r>
              <a:rPr lang="en-US" sz="1200" dirty="0"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cs typeface="Times New Roman" panose="02020603050405020304" pitchFamily="18" charset="0"/>
              </a:rPr>
              <a:t>Odontología</a:t>
            </a:r>
            <a:endParaRPr lang="en-US" sz="1200" dirty="0"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900" y="6210300"/>
            <a:ext cx="1028700" cy="495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694" y="6077607"/>
            <a:ext cx="1425777" cy="62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20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311700" y="489670"/>
            <a:ext cx="8520600" cy="8010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r>
              <a:rPr lang="en-US" sz="2800" dirty="0"/>
              <a:t>Como </a:t>
            </a:r>
            <a:r>
              <a:rPr lang="en-US" sz="2800" dirty="0" err="1"/>
              <a:t>convertirse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</a:t>
            </a:r>
            <a:r>
              <a:rPr lang="en-US" sz="2800" dirty="0" err="1"/>
              <a:t>Asistente</a:t>
            </a:r>
            <a:r>
              <a:rPr lang="en-US" sz="2800" dirty="0"/>
              <a:t> de </a:t>
            </a:r>
            <a:r>
              <a:rPr lang="en-US" sz="2800" dirty="0" err="1"/>
              <a:t>Dentista</a:t>
            </a:r>
            <a:r>
              <a:rPr lang="en-US" sz="2800" dirty="0"/>
              <a:t> </a:t>
            </a:r>
            <a:r>
              <a:rPr lang="en-US" sz="2800" dirty="0" err="1"/>
              <a:t>Registrado</a:t>
            </a:r>
            <a:endParaRPr lang="en" sz="2800" dirty="0"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445093" y="1898587"/>
            <a:ext cx="8520600" cy="33402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685800" indent="-457200">
              <a:buClr>
                <a:srgbClr val="000000"/>
              </a:buClr>
              <a:buFont typeface="+mj-lt"/>
              <a:buAutoNum type="arabicPeriod"/>
            </a:pPr>
            <a:r>
              <a:rPr lang="en-US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Registrese</a:t>
            </a:r>
            <a:r>
              <a:rPr lang="en-US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</a:t>
            </a:r>
            <a:r>
              <a:rPr lang="en-US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un </a:t>
            </a:r>
            <a:r>
              <a:rPr lang="en-US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programa</a:t>
            </a:r>
            <a:r>
              <a:rPr lang="en-US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lang="en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42900">
              <a:buClr>
                <a:srgbClr val="000000"/>
              </a:buClr>
              <a:buSzPct val="100000"/>
              <a:buFont typeface="Roboto"/>
              <a:buAutoNum type="alphaLcPeriod"/>
            </a:pP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Programas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de 12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meses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(RDA)</a:t>
            </a:r>
            <a:endParaRPr lang="en" sz="18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42900">
              <a:buClr>
                <a:srgbClr val="000000"/>
              </a:buClr>
              <a:buSzPct val="100000"/>
              <a:buFont typeface="Roboto"/>
              <a:buAutoNum type="alphaLcPeriod"/>
            </a:pPr>
            <a:r>
              <a:rPr lang="en" sz="1800" u="sng" dirty="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www.dbc.ca.gov</a:t>
            </a:r>
            <a:r>
              <a:rPr lang="en" sz="1800" dirty="0">
                <a:solidFill>
                  <a:srgbClr val="9FC5E8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tiene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una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lista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de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orgramas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aprobados</a:t>
            </a:r>
            <a:endParaRPr lang="en" sz="1800" dirty="0" smtClean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85800" indent="-457200">
              <a:buClr>
                <a:srgbClr val="000000"/>
              </a:buClr>
              <a:buFont typeface="+mj-lt"/>
              <a:buAutoNum type="arabicPeriod"/>
            </a:pPr>
            <a:r>
              <a:rPr lang="en-US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Completar</a:t>
            </a:r>
            <a:r>
              <a:rPr lang="en-US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cursos</a:t>
            </a:r>
            <a:r>
              <a:rPr lang="en-US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</a:t>
            </a:r>
            <a:r>
              <a:rPr lang="en-US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pulidos</a:t>
            </a:r>
            <a:r>
              <a:rPr lang="en-US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coronales</a:t>
            </a:r>
            <a:r>
              <a:rPr lang="en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y </a:t>
            </a:r>
            <a:r>
              <a:rPr lang="en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se</a:t>
            </a:r>
            <a:r>
              <a:rPr lang="en-US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lladores</a:t>
            </a:r>
            <a:r>
              <a:rPr lang="en" sz="1800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  </a:t>
            </a:r>
          </a:p>
          <a:p>
            <a:pPr marL="914400" lvl="1" indent="-342900">
              <a:buClr>
                <a:srgbClr val="000000"/>
              </a:buClr>
              <a:buSzPct val="100000"/>
              <a:buFont typeface="Roboto"/>
              <a:buAutoNum type="alphaLcPeriod"/>
            </a:pPr>
            <a:r>
              <a:rPr lang="en-US" sz="1800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Puede</a:t>
            </a:r>
            <a:r>
              <a:rPr lang="en-US" sz="1800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hacer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màs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funciónes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variadas</a:t>
            </a:r>
            <a:endParaRPr lang="en" sz="18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571500" indent="-457200"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n-US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Tomar</a:t>
            </a:r>
            <a:r>
              <a:rPr lang="en-US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exámen</a:t>
            </a:r>
            <a:r>
              <a:rPr lang="en-US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para </a:t>
            </a:r>
            <a:r>
              <a:rPr lang="en-US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obtener</a:t>
            </a:r>
            <a:r>
              <a:rPr lang="en-US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licencia</a:t>
            </a:r>
            <a:r>
              <a:rPr lang="en-US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para </a:t>
            </a:r>
            <a:r>
              <a:rPr lang="en-US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practicar</a:t>
            </a:r>
            <a:endParaRPr lang="en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42900">
              <a:buClr>
                <a:srgbClr val="000000"/>
              </a:buClr>
              <a:buSzPct val="100000"/>
              <a:buFont typeface="Roboto"/>
              <a:buAutoNum type="alphaLcPeriod"/>
            </a:pP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Exámen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práctico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y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escrito</a:t>
            </a:r>
            <a:endParaRPr lang="en" sz="18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2055607" y="3021538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UCLA Proyecto de </a:t>
            </a:r>
            <a:r>
              <a:rPr lang="en-US" sz="1200" dirty="0" err="1"/>
              <a:t>Trabajadores</a:t>
            </a:r>
            <a:r>
              <a:rPr lang="en-US" sz="1200" dirty="0"/>
              <a:t> para la </a:t>
            </a:r>
            <a:r>
              <a:rPr lang="en-US" sz="1200" dirty="0" err="1"/>
              <a:t>Salud</a:t>
            </a:r>
            <a:r>
              <a:rPr lang="en-US" sz="1200" dirty="0"/>
              <a:t> Oral </a:t>
            </a:r>
            <a:r>
              <a:rPr lang="en-US" sz="1200" dirty="0" err="1"/>
              <a:t>en</a:t>
            </a:r>
            <a:r>
              <a:rPr lang="en-US" sz="1200" dirty="0"/>
              <a:t> la </a:t>
            </a:r>
            <a:r>
              <a:rPr lang="en-US" sz="1200" dirty="0" err="1"/>
              <a:t>Comunidad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6069831" y="3113872"/>
            <a:ext cx="563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cs typeface="Times New Roman" panose="02020603050405020304" pitchFamily="18" charset="0"/>
              </a:rPr>
              <a:t>Module 13:  Careers in Dentistry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900" y="6210300"/>
            <a:ext cx="1028700" cy="495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694" y="6077607"/>
            <a:ext cx="1425777" cy="62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898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 idx="4294967295"/>
          </p:nvPr>
        </p:nvSpPr>
        <p:spPr>
          <a:xfrm>
            <a:off x="552962" y="2133600"/>
            <a:ext cx="4044950" cy="1711325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r>
              <a:rPr lang="en-US" dirty="0" err="1" smtClean="0"/>
              <a:t>Higienista</a:t>
            </a:r>
            <a:r>
              <a:rPr lang="en-US" dirty="0" smtClean="0"/>
              <a:t> Dental </a:t>
            </a:r>
            <a:r>
              <a:rPr lang="en-US" dirty="0" err="1" smtClean="0"/>
              <a:t>Registrados</a:t>
            </a:r>
            <a:endParaRPr lang="en" dirty="0"/>
          </a:p>
        </p:txBody>
      </p:sp>
      <p:pic>
        <p:nvPicPr>
          <p:cNvPr id="111" name="Shape 111" descr="1534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8859" y="1499057"/>
            <a:ext cx="3836999" cy="3695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 rot="16200000">
            <a:off x="-2055607" y="3021538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UCLA Proyecto de </a:t>
            </a:r>
            <a:r>
              <a:rPr lang="en-US" sz="1200" dirty="0" err="1"/>
              <a:t>Trabajadores</a:t>
            </a:r>
            <a:r>
              <a:rPr lang="en-US" sz="1200" dirty="0"/>
              <a:t> para la </a:t>
            </a:r>
            <a:r>
              <a:rPr lang="en-US" sz="1200" dirty="0" err="1"/>
              <a:t>Salud</a:t>
            </a:r>
            <a:r>
              <a:rPr lang="en-US" sz="1200" dirty="0"/>
              <a:t> Oral </a:t>
            </a:r>
            <a:r>
              <a:rPr lang="en-US" sz="1200" dirty="0" err="1"/>
              <a:t>en</a:t>
            </a:r>
            <a:r>
              <a:rPr lang="en-US" sz="1200" dirty="0"/>
              <a:t> la </a:t>
            </a:r>
            <a:r>
              <a:rPr lang="en-US" sz="1200" dirty="0" err="1"/>
              <a:t>Comunidad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6069831" y="3113872"/>
            <a:ext cx="563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cs typeface="Times New Roman" panose="02020603050405020304" pitchFamily="18" charset="0"/>
              </a:rPr>
              <a:t>Module 13:  Careers in Dentistry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900" y="6210300"/>
            <a:ext cx="1028700" cy="495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694" y="6077607"/>
            <a:ext cx="1425777" cy="62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9598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2726</TotalTime>
  <Words>2446</Words>
  <Application>Microsoft Office PowerPoint</Application>
  <PresentationFormat>On-screen Show (4:3)</PresentationFormat>
  <Paragraphs>281</Paragraphs>
  <Slides>31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Book Antiqua</vt:lpstr>
      <vt:lpstr>Brush Script MT</vt:lpstr>
      <vt:lpstr>Calibri</vt:lpstr>
      <vt:lpstr>Century Gothic</vt:lpstr>
      <vt:lpstr>Roboto</vt:lpstr>
      <vt:lpstr>Times New Roman</vt:lpstr>
      <vt:lpstr>Verdana</vt:lpstr>
      <vt:lpstr>Wingdings</vt:lpstr>
      <vt:lpstr>Apothecary</vt:lpstr>
      <vt:lpstr>Quieres ser un dentista profesional ?</vt:lpstr>
      <vt:lpstr>Dentistas</vt:lpstr>
      <vt:lpstr>Obligaciónes del dentista</vt:lpstr>
      <vt:lpstr>Pasos para ser un Dentista</vt:lpstr>
      <vt:lpstr>Asistente de Dentista</vt:lpstr>
      <vt:lpstr>Opciónes que tiene al ser un asistente dental</vt:lpstr>
      <vt:lpstr>Tareas de un Asistente Dental Registrado </vt:lpstr>
      <vt:lpstr>Como convertirse en Asistente de Dentista Registrado</vt:lpstr>
      <vt:lpstr>Higienista Dental Registrados</vt:lpstr>
      <vt:lpstr>Qué es un higienista dental ?</vt:lpstr>
      <vt:lpstr>Responsabilidades</vt:lpstr>
      <vt:lpstr>Higienista Dental Certificado </vt:lpstr>
      <vt:lpstr>Como se ve el trabajo </vt:lpstr>
      <vt:lpstr>Trabajos administrativos</vt:lpstr>
      <vt:lpstr>Otros recursos ! </vt:lpstr>
      <vt:lpstr>Gracias!</vt:lpstr>
      <vt:lpstr>Educación para padres</vt:lpstr>
      <vt:lpstr>Conocimientos para padres </vt:lpstr>
      <vt:lpstr>Conocimientos para padres </vt:lpstr>
      <vt:lpstr>El rol de los padres: Qué Pueden Hacer los Trabajadores de  Salud Comunitarios ?</vt:lpstr>
      <vt:lpstr>Rol de los padres </vt:lpstr>
      <vt:lpstr>Consejos </vt:lpstr>
      <vt:lpstr>Entrevista motivacional  </vt:lpstr>
      <vt:lpstr>Para qué es  utilizada la entrevista motivacional?</vt:lpstr>
      <vt:lpstr>Los Cuatros principios generales de la entrevista motivacional </vt:lpstr>
      <vt:lpstr>PowerPoint Presentation</vt:lpstr>
      <vt:lpstr>O = preguntas abiertas</vt:lpstr>
      <vt:lpstr>A = Afirmaciones.</vt:lpstr>
      <vt:lpstr>R = Reflecciones</vt:lpstr>
      <vt:lpstr>S = Resumen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COHW Oral Health Curriculum</dc:title>
  <dc:creator>Gabby</dc:creator>
  <cp:lastModifiedBy>UCLA</cp:lastModifiedBy>
  <cp:revision>132</cp:revision>
  <cp:lastPrinted>2017-06-01T22:35:46Z</cp:lastPrinted>
  <dcterms:created xsi:type="dcterms:W3CDTF">2016-07-06T04:20:41Z</dcterms:created>
  <dcterms:modified xsi:type="dcterms:W3CDTF">2017-06-01T23:40:38Z</dcterms:modified>
</cp:coreProperties>
</file>