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323" r:id="rId2"/>
    <p:sldId id="325" r:id="rId3"/>
    <p:sldId id="327" r:id="rId4"/>
    <p:sldId id="328" r:id="rId5"/>
    <p:sldId id="329" r:id="rId6"/>
    <p:sldId id="33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59" autoAdjust="0"/>
    <p:restoredTop sz="86553" autoAdjust="0"/>
  </p:normalViewPr>
  <p:slideViewPr>
    <p:cSldViewPr>
      <p:cViewPr varScale="1">
        <p:scale>
          <a:sx n="67" d="100"/>
          <a:sy n="67" d="100"/>
        </p:scale>
        <p:origin x="1452" y="78"/>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80" d="100"/>
          <a:sy n="80" d="100"/>
        </p:scale>
        <p:origin x="255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5A104-632B-45C6-A10E-E31FD4B6F553}" type="datetimeFigureOut">
              <a:rPr lang="en-US" smtClean="0"/>
              <a:t>6/1/2017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A3ED75-99A5-42CA-BA1D-F46D511FDB9A}" type="slidenum">
              <a:rPr lang="en-US" smtClean="0"/>
              <a:t>‹#›</a:t>
            </a:fld>
            <a:endParaRPr lang="en-US"/>
          </a:p>
        </p:txBody>
      </p:sp>
    </p:spTree>
    <p:extLst>
      <p:ext uri="{BB962C8B-B14F-4D97-AF65-F5344CB8AC3E}">
        <p14:creationId xmlns:p14="http://schemas.microsoft.com/office/powerpoint/2010/main" val="251907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a:t>
            </a:r>
            <a:r>
              <a:rPr lang="en-US" baseline="0" dirty="0" smtClean="0"/>
              <a:t> pic from smiles for life</a:t>
            </a:r>
            <a:endParaRPr lang="en-US" dirty="0"/>
          </a:p>
        </p:txBody>
      </p:sp>
      <p:sp>
        <p:nvSpPr>
          <p:cNvPr id="4" name="Slide Number Placeholder 3"/>
          <p:cNvSpPr>
            <a:spLocks noGrp="1"/>
          </p:cNvSpPr>
          <p:nvPr>
            <p:ph type="sldNum" sz="quarter" idx="10"/>
          </p:nvPr>
        </p:nvSpPr>
        <p:spPr/>
        <p:txBody>
          <a:bodyPr/>
          <a:lstStyle/>
          <a:p>
            <a:fld id="{A2A3ED75-99A5-42CA-BA1D-F46D511FDB9A}" type="slidenum">
              <a:rPr lang="en-US" smtClean="0"/>
              <a:t>2</a:t>
            </a:fld>
            <a:endParaRPr lang="en-US"/>
          </a:p>
        </p:txBody>
      </p:sp>
    </p:spTree>
    <p:extLst>
      <p:ext uri="{BB962C8B-B14F-4D97-AF65-F5344CB8AC3E}">
        <p14:creationId xmlns:p14="http://schemas.microsoft.com/office/powerpoint/2010/main" val="212722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pic</a:t>
            </a:r>
            <a:endParaRPr lang="en-US" dirty="0"/>
          </a:p>
        </p:txBody>
      </p:sp>
      <p:sp>
        <p:nvSpPr>
          <p:cNvPr id="4" name="Slide Number Placeholder 3"/>
          <p:cNvSpPr>
            <a:spLocks noGrp="1"/>
          </p:cNvSpPr>
          <p:nvPr>
            <p:ph type="sldNum" sz="quarter" idx="10"/>
          </p:nvPr>
        </p:nvSpPr>
        <p:spPr/>
        <p:txBody>
          <a:bodyPr/>
          <a:lstStyle/>
          <a:p>
            <a:fld id="{A2A3ED75-99A5-42CA-BA1D-F46D511FDB9A}" type="slidenum">
              <a:rPr lang="en-US" smtClean="0"/>
              <a:t>5</a:t>
            </a:fld>
            <a:endParaRPr lang="en-US"/>
          </a:p>
        </p:txBody>
      </p:sp>
    </p:spTree>
    <p:extLst>
      <p:ext uri="{BB962C8B-B14F-4D97-AF65-F5344CB8AC3E}">
        <p14:creationId xmlns:p14="http://schemas.microsoft.com/office/powerpoint/2010/main" val="2064142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Tooth decay can cause pain that can make it difficult to pay attention even play and can result in changes in the </a:t>
            </a:r>
            <a:r>
              <a:rPr lang="en-US" dirty="0" err="1" smtClean="0"/>
              <a:t>childs</a:t>
            </a:r>
            <a:r>
              <a:rPr lang="en-US" dirty="0" smtClean="0"/>
              <a:t> behavior. Young children may not be able to express that their teeth hurt, or even realize the source of their discomfort.</a:t>
            </a:r>
          </a:p>
          <a:p>
            <a:r>
              <a:rPr lang="en-US" dirty="0" smtClean="0"/>
              <a:t>As tooth decay grows it can cause an infection in the tooth's nerve.  This infection can travel to the cheek, throat or the brain.</a:t>
            </a:r>
          </a:p>
          <a:p>
            <a:r>
              <a:rPr lang="en-US" dirty="0" smtClean="0"/>
              <a:t>taking the child to the dentist regularly can help prevent tooth decay so that if it does occur it will be treated when it is very small. Small cavities can often be treated without any pain!</a:t>
            </a:r>
          </a:p>
          <a:p>
            <a:endParaRPr lang="en-US" dirty="0"/>
          </a:p>
        </p:txBody>
      </p:sp>
      <p:sp>
        <p:nvSpPr>
          <p:cNvPr id="4" name="Slide Number Placeholder 3"/>
          <p:cNvSpPr>
            <a:spLocks noGrp="1"/>
          </p:cNvSpPr>
          <p:nvPr>
            <p:ph type="sldNum" sz="quarter" idx="10"/>
          </p:nvPr>
        </p:nvSpPr>
        <p:spPr/>
        <p:txBody>
          <a:bodyPr/>
          <a:lstStyle/>
          <a:p>
            <a:fld id="{A2A3ED75-99A5-42CA-BA1D-F46D511FDB9A}" type="slidenum">
              <a:rPr lang="en-US" smtClean="0"/>
              <a:t>6</a:t>
            </a:fld>
            <a:endParaRPr lang="en-US"/>
          </a:p>
        </p:txBody>
      </p:sp>
    </p:spTree>
    <p:extLst>
      <p:ext uri="{BB962C8B-B14F-4D97-AF65-F5344CB8AC3E}">
        <p14:creationId xmlns:p14="http://schemas.microsoft.com/office/powerpoint/2010/main" val="1468350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A6FF1A6-8832-49D0-B5B9-7334E20CF188}"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20CDF3A-2C90-4AA4-B03C-E96637B0F5A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FF1A6-8832-49D0-B5B9-7334E20CF188}"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CDF3A-2C90-4AA4-B03C-E96637B0F5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6FF1A6-8832-49D0-B5B9-7334E20CF188}"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CDF3A-2C90-4AA4-B03C-E96637B0F5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6FF1A6-8832-49D0-B5B9-7334E20CF188}" type="datetimeFigureOut">
              <a:rPr lang="en-US" smtClean="0"/>
              <a:t>6/1/2017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CDF3A-2C90-4AA4-B03C-E96637B0F5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A6FF1A6-8832-49D0-B5B9-7334E20CF188}" type="datetimeFigureOut">
              <a:rPr lang="en-US" smtClean="0"/>
              <a:t>6/1/2017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CDF3A-2C90-4AA4-B03C-E96637B0F5A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6FF1A6-8832-49D0-B5B9-7334E20CF188}"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CDF3A-2C90-4AA4-B03C-E96637B0F5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6FF1A6-8832-49D0-B5B9-7334E20CF188}" type="datetimeFigureOut">
              <a:rPr lang="en-US" smtClean="0"/>
              <a:t>6/1/2017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CDF3A-2C90-4AA4-B03C-E96637B0F5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6FF1A6-8832-49D0-B5B9-7334E20CF188}" type="datetimeFigureOut">
              <a:rPr lang="en-US" smtClean="0"/>
              <a:t>6/1/2017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CDF3A-2C90-4AA4-B03C-E96637B0F5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A6FF1A6-8832-49D0-B5B9-7334E20CF188}" type="datetimeFigureOut">
              <a:rPr lang="en-US" smtClean="0"/>
              <a:t>6/1/2017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CDF3A-2C90-4AA4-B03C-E96637B0F5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6FF1A6-8832-49D0-B5B9-7334E20CF188}" type="datetimeFigureOut">
              <a:rPr lang="en-US" smtClean="0"/>
              <a:t>6/1/2017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CDF3A-2C90-4AA4-B03C-E96637B0F5A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A6FF1A6-8832-49D0-B5B9-7334E20CF188}" type="datetimeFigureOut">
              <a:rPr lang="en-US" smtClean="0"/>
              <a:t>6/1/2017</a:t>
            </a:fld>
            <a:endParaRPr lang="en-US"/>
          </a:p>
        </p:txBody>
      </p:sp>
      <p:sp>
        <p:nvSpPr>
          <p:cNvPr id="7" name="Slide Number Placeholder 6"/>
          <p:cNvSpPr>
            <a:spLocks noGrp="1"/>
          </p:cNvSpPr>
          <p:nvPr>
            <p:ph type="sldNum" sz="quarter" idx="12"/>
          </p:nvPr>
        </p:nvSpPr>
        <p:spPr/>
        <p:txBody>
          <a:bodyPr/>
          <a:lstStyle/>
          <a:p>
            <a:fld id="{B20CDF3A-2C90-4AA4-B03C-E96637B0F5A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A6FF1A6-8832-49D0-B5B9-7334E20CF188}" type="datetimeFigureOut">
              <a:rPr lang="en-US" smtClean="0"/>
              <a:t>6/1/2017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20CDF3A-2C90-4AA4-B03C-E96637B0F5A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26128" y="408372"/>
            <a:ext cx="8260672" cy="1039427"/>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r>
              <a:rPr lang="en-US" dirty="0" err="1" smtClean="0"/>
              <a:t>Cual</a:t>
            </a:r>
            <a:r>
              <a:rPr lang="en-US" dirty="0" smtClean="0"/>
              <a:t> </a:t>
            </a:r>
            <a:r>
              <a:rPr lang="en-US" dirty="0" err="1" smtClean="0"/>
              <a:t>es</a:t>
            </a:r>
            <a:r>
              <a:rPr lang="en-US" dirty="0" smtClean="0"/>
              <a:t> la causa mas </a:t>
            </a:r>
            <a:r>
              <a:rPr lang="en-US" dirty="0" err="1" smtClean="0"/>
              <a:t>común</a:t>
            </a:r>
            <a:r>
              <a:rPr lang="en-US" dirty="0" smtClean="0"/>
              <a:t> de la </a:t>
            </a:r>
            <a:r>
              <a:rPr lang="en-US" dirty="0" err="1" smtClean="0"/>
              <a:t>enfermedad</a:t>
            </a:r>
            <a:r>
              <a:rPr lang="en-US" dirty="0" smtClean="0"/>
              <a:t> </a:t>
            </a:r>
            <a:r>
              <a:rPr lang="en-US" dirty="0" err="1" smtClean="0"/>
              <a:t>crónica</a:t>
            </a:r>
            <a:r>
              <a:rPr lang="en-US" dirty="0" smtClean="0"/>
              <a:t> </a:t>
            </a:r>
            <a:r>
              <a:rPr lang="en-US" dirty="0" err="1" smtClean="0"/>
              <a:t>infantil</a:t>
            </a:r>
            <a:r>
              <a:rPr lang="en-US" dirty="0" smtClean="0"/>
              <a:t>?  </a:t>
            </a:r>
            <a:endParaRPr lang="en-US" dirty="0"/>
          </a:p>
        </p:txBody>
      </p:sp>
      <p:sp>
        <p:nvSpPr>
          <p:cNvPr id="5" name="Content Placeholder 2"/>
          <p:cNvSpPr txBox="1">
            <a:spLocks/>
          </p:cNvSpPr>
          <p:nvPr/>
        </p:nvSpPr>
        <p:spPr>
          <a:xfrm>
            <a:off x="840388" y="1746446"/>
            <a:ext cx="7696200" cy="43735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sz="4400" dirty="0" smtClean="0"/>
              <a:t>La caries dental</a:t>
            </a:r>
          </a:p>
          <a:p>
            <a:r>
              <a:rPr lang="en-US" dirty="0" smtClean="0"/>
              <a:t>20 </a:t>
            </a:r>
            <a:r>
              <a:rPr lang="en-US" dirty="0" err="1" smtClean="0"/>
              <a:t>veces</a:t>
            </a:r>
            <a:r>
              <a:rPr lang="en-US" dirty="0" smtClean="0"/>
              <a:t> </a:t>
            </a:r>
            <a:r>
              <a:rPr lang="en-US" dirty="0" err="1" smtClean="0"/>
              <a:t>más</a:t>
            </a:r>
            <a:r>
              <a:rPr lang="en-US" dirty="0" smtClean="0"/>
              <a:t> </a:t>
            </a:r>
            <a:r>
              <a:rPr lang="en-US" dirty="0" err="1" smtClean="0"/>
              <a:t>común</a:t>
            </a:r>
            <a:r>
              <a:rPr lang="en-US" dirty="0" smtClean="0"/>
              <a:t> que el DIABETES</a:t>
            </a:r>
          </a:p>
          <a:p>
            <a:r>
              <a:rPr lang="en-US" dirty="0"/>
              <a:t>5</a:t>
            </a:r>
            <a:r>
              <a:rPr lang="en-US" dirty="0" smtClean="0"/>
              <a:t> </a:t>
            </a:r>
            <a:r>
              <a:rPr lang="en-US" dirty="0" err="1"/>
              <a:t>veces</a:t>
            </a:r>
            <a:r>
              <a:rPr lang="en-US" dirty="0"/>
              <a:t> </a:t>
            </a:r>
            <a:r>
              <a:rPr lang="en-US" dirty="0" err="1"/>
              <a:t>más</a:t>
            </a:r>
            <a:r>
              <a:rPr lang="en-US" dirty="0"/>
              <a:t> </a:t>
            </a:r>
            <a:r>
              <a:rPr lang="en-US" dirty="0" err="1"/>
              <a:t>común</a:t>
            </a:r>
            <a:r>
              <a:rPr lang="en-US" dirty="0"/>
              <a:t> que el </a:t>
            </a:r>
            <a:r>
              <a:rPr lang="en-US" dirty="0" smtClean="0"/>
              <a:t>ASMA</a:t>
            </a:r>
            <a:endParaRPr lang="en-US" dirty="0"/>
          </a:p>
          <a:p>
            <a:r>
              <a:rPr lang="en-US" dirty="0"/>
              <a:t>4</a:t>
            </a:r>
            <a:r>
              <a:rPr lang="en-US" dirty="0" smtClean="0"/>
              <a:t> </a:t>
            </a:r>
            <a:r>
              <a:rPr lang="en-US" dirty="0" err="1"/>
              <a:t>veces</a:t>
            </a:r>
            <a:r>
              <a:rPr lang="en-US" dirty="0"/>
              <a:t> </a:t>
            </a:r>
            <a:r>
              <a:rPr lang="en-US" dirty="0" err="1"/>
              <a:t>más</a:t>
            </a:r>
            <a:r>
              <a:rPr lang="en-US" dirty="0"/>
              <a:t> </a:t>
            </a:r>
            <a:r>
              <a:rPr lang="en-US" dirty="0" err="1"/>
              <a:t>común</a:t>
            </a:r>
            <a:r>
              <a:rPr lang="en-US" dirty="0"/>
              <a:t> que </a:t>
            </a:r>
            <a:r>
              <a:rPr lang="en-US" dirty="0" smtClean="0"/>
              <a:t>la OBESIDAS</a:t>
            </a:r>
            <a:endParaRPr lang="en-US" dirty="0"/>
          </a:p>
          <a:p>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833" y="4020195"/>
            <a:ext cx="4009125" cy="2004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7802" y="6100959"/>
            <a:ext cx="1028700" cy="49530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5110" y="5827070"/>
            <a:ext cx="1882650" cy="829226"/>
          </a:xfrm>
          <a:prstGeom prst="rect">
            <a:avLst/>
          </a:prstGeom>
        </p:spPr>
      </p:pic>
      <p:sp>
        <p:nvSpPr>
          <p:cNvPr id="11" name="TextBox 10"/>
          <p:cNvSpPr txBox="1"/>
          <p:nvPr/>
        </p:nvSpPr>
        <p:spPr>
          <a:xfrm rot="16200000">
            <a:off x="6404153" y="3539617"/>
            <a:ext cx="4662504" cy="307777"/>
          </a:xfrm>
          <a:prstGeom prst="rect">
            <a:avLst/>
          </a:prstGeom>
          <a:noFill/>
        </p:spPr>
        <p:txBody>
          <a:bodyPr wrap="square" rtlCol="0">
            <a:spAutoFit/>
          </a:bodyPr>
          <a:lstStyle/>
          <a:p>
            <a:pPr algn="ctr"/>
            <a:r>
              <a:rPr lang="en-US" sz="1400" dirty="0">
                <a:cs typeface="Times New Roman" panose="02020603050405020304" pitchFamily="18" charset="0"/>
              </a:rPr>
              <a:t>Modulo 3: </a:t>
            </a:r>
            <a:r>
              <a:rPr lang="en-US" sz="1400" dirty="0"/>
              <a:t>Caries de </a:t>
            </a:r>
            <a:r>
              <a:rPr lang="en-US" sz="1400" dirty="0" err="1"/>
              <a:t>primaria</a:t>
            </a:r>
            <a:r>
              <a:rPr lang="en-US" sz="1400" dirty="0"/>
              <a:t> </a:t>
            </a:r>
            <a:r>
              <a:rPr lang="en-US" sz="1400" dirty="0" err="1"/>
              <a:t>infancia</a:t>
            </a:r>
            <a:r>
              <a:rPr lang="en-US" sz="1400" dirty="0"/>
              <a:t> </a:t>
            </a:r>
            <a:endParaRPr lang="en-US" sz="1400" dirty="0">
              <a:cs typeface="Times New Roman" panose="02020603050405020304" pitchFamily="18" charset="0"/>
            </a:endParaRPr>
          </a:p>
        </p:txBody>
      </p:sp>
      <p:sp>
        <p:nvSpPr>
          <p:cNvPr id="15" name="TextBox 14"/>
          <p:cNvSpPr txBox="1"/>
          <p:nvPr/>
        </p:nvSpPr>
        <p:spPr>
          <a:xfrm rot="16200000">
            <a:off x="-1797572" y="3352096"/>
            <a:ext cx="4724400" cy="461665"/>
          </a:xfrm>
          <a:prstGeom prst="rect">
            <a:avLst/>
          </a:prstGeom>
          <a:noFill/>
        </p:spPr>
        <p:txBody>
          <a:bodyPr wrap="square" rtlCol="0">
            <a:spAutoFit/>
          </a:bodyPr>
          <a:lstStyle/>
          <a:p>
            <a:pPr algn="ctr"/>
            <a:r>
              <a:rPr lang="en-US" sz="1200" dirty="0" smtClean="0"/>
              <a:t>UCLA Proyecto de </a:t>
            </a:r>
            <a:r>
              <a:rPr lang="en-US" sz="1200" dirty="0" err="1" smtClean="0"/>
              <a:t>Trabajadores</a:t>
            </a:r>
            <a:r>
              <a:rPr lang="en-US" sz="1200" dirty="0" smtClean="0"/>
              <a:t> para la Salud Oral </a:t>
            </a:r>
            <a:r>
              <a:rPr lang="en-US" sz="1200" dirty="0" err="1" smtClean="0"/>
              <a:t>en</a:t>
            </a:r>
            <a:r>
              <a:rPr lang="en-US" sz="1200" dirty="0" smtClean="0"/>
              <a:t> la </a:t>
            </a:r>
            <a:r>
              <a:rPr lang="en-US" sz="1200" dirty="0" err="1" smtClean="0"/>
              <a:t>Comunidad</a:t>
            </a:r>
            <a:endParaRPr lang="en-US" sz="1200" dirty="0"/>
          </a:p>
        </p:txBody>
      </p:sp>
    </p:spTree>
    <p:extLst>
      <p:ext uri="{BB962C8B-B14F-4D97-AF65-F5344CB8AC3E}">
        <p14:creationId xmlns:p14="http://schemas.microsoft.com/office/powerpoint/2010/main" val="81793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 son las caries de </a:t>
            </a:r>
            <a:r>
              <a:rPr lang="en-US" dirty="0" err="1" smtClean="0"/>
              <a:t>primaria</a:t>
            </a:r>
            <a:r>
              <a:rPr lang="en-US" dirty="0" smtClean="0"/>
              <a:t> </a:t>
            </a:r>
            <a:r>
              <a:rPr lang="en-US" dirty="0" err="1" smtClean="0"/>
              <a:t>infancia</a:t>
            </a:r>
            <a:r>
              <a:rPr lang="en-US" dirty="0" smtClean="0"/>
              <a:t>? </a:t>
            </a:r>
            <a:endParaRPr lang="en-US" dirty="0"/>
          </a:p>
        </p:txBody>
      </p:sp>
      <p:sp>
        <p:nvSpPr>
          <p:cNvPr id="3" name="Content Placeholder 2"/>
          <p:cNvSpPr>
            <a:spLocks noGrp="1"/>
          </p:cNvSpPr>
          <p:nvPr>
            <p:ph idx="1"/>
          </p:nvPr>
        </p:nvSpPr>
        <p:spPr>
          <a:xfrm>
            <a:off x="685800" y="1600200"/>
            <a:ext cx="8001000" cy="3810000"/>
          </a:xfrm>
        </p:spPr>
        <p:txBody>
          <a:bodyPr>
            <a:normAutofit/>
          </a:bodyPr>
          <a:lstStyle/>
          <a:p>
            <a:r>
              <a:rPr lang="en-US" b="1" dirty="0" err="1" smtClean="0"/>
              <a:t>Definición</a:t>
            </a:r>
            <a:r>
              <a:rPr lang="en-US" b="1" dirty="0" smtClean="0"/>
              <a:t>:</a:t>
            </a:r>
          </a:p>
          <a:p>
            <a:pPr lvl="1"/>
            <a:r>
              <a:rPr lang="en-US" dirty="0" err="1" smtClean="0"/>
              <a:t>Cuando</a:t>
            </a:r>
            <a:r>
              <a:rPr lang="en-US" dirty="0" smtClean="0"/>
              <a:t> a un </a:t>
            </a:r>
            <a:r>
              <a:rPr lang="en-US" dirty="0" err="1" smtClean="0"/>
              <a:t>niño</a:t>
            </a:r>
            <a:r>
              <a:rPr lang="en-US" dirty="0" smtClean="0"/>
              <a:t> de 0-5 </a:t>
            </a:r>
            <a:r>
              <a:rPr lang="en-US" dirty="0" err="1" smtClean="0"/>
              <a:t>años</a:t>
            </a:r>
            <a:r>
              <a:rPr lang="en-US" dirty="0" smtClean="0"/>
              <a:t> le </a:t>
            </a:r>
            <a:r>
              <a:rPr lang="en-US" dirty="0" err="1" smtClean="0"/>
              <a:t>faltan</a:t>
            </a:r>
            <a:r>
              <a:rPr lang="en-US" dirty="0" smtClean="0"/>
              <a:t> </a:t>
            </a:r>
            <a:r>
              <a:rPr lang="en-US" dirty="0" err="1" smtClean="0"/>
              <a:t>dientes</a:t>
            </a:r>
            <a:r>
              <a:rPr lang="en-US" dirty="0" smtClean="0"/>
              <a:t> o </a:t>
            </a:r>
            <a:r>
              <a:rPr lang="en-US" dirty="0" err="1" smtClean="0"/>
              <a:t>los</a:t>
            </a:r>
            <a:r>
              <a:rPr lang="en-US" dirty="0" smtClean="0"/>
              <a:t> </a:t>
            </a:r>
            <a:r>
              <a:rPr lang="en-US" dirty="0" err="1" smtClean="0"/>
              <a:t>tiene</a:t>
            </a:r>
            <a:r>
              <a:rPr lang="en-US" dirty="0" smtClean="0"/>
              <a:t> </a:t>
            </a:r>
            <a:r>
              <a:rPr lang="en-US" dirty="0" err="1" smtClean="0"/>
              <a:t>cariados</a:t>
            </a:r>
            <a:r>
              <a:rPr lang="en-US" dirty="0" smtClean="0"/>
              <a:t>. </a:t>
            </a:r>
          </a:p>
          <a:p>
            <a:pPr marL="0" indent="0">
              <a:buNone/>
            </a:pPr>
            <a:endParaRPr lang="en-US" dirty="0"/>
          </a:p>
          <a:p>
            <a:r>
              <a:rPr lang="en-US" dirty="0" smtClean="0"/>
              <a:t>Caries de </a:t>
            </a:r>
            <a:r>
              <a:rPr lang="en-US" dirty="0" err="1" smtClean="0"/>
              <a:t>primaria</a:t>
            </a:r>
            <a:r>
              <a:rPr lang="en-US" dirty="0" smtClean="0"/>
              <a:t> </a:t>
            </a:r>
            <a:r>
              <a:rPr lang="en-US" dirty="0" err="1" smtClean="0"/>
              <a:t>infancia</a:t>
            </a:r>
            <a:r>
              <a:rPr lang="en-US" dirty="0" smtClean="0"/>
              <a:t> (ECC </a:t>
            </a:r>
            <a:r>
              <a:rPr lang="en-US" dirty="0" err="1" smtClean="0"/>
              <a:t>en</a:t>
            </a:r>
            <a:r>
              <a:rPr lang="en-US" dirty="0" smtClean="0"/>
              <a:t> ingles) </a:t>
            </a:r>
            <a:r>
              <a:rPr lang="en-US" dirty="0" err="1" smtClean="0"/>
              <a:t>simplemente</a:t>
            </a:r>
            <a:r>
              <a:rPr lang="en-US" dirty="0" smtClean="0"/>
              <a:t> son caries,</a:t>
            </a:r>
          </a:p>
          <a:p>
            <a:endParaRPr lang="en-US" dirty="0"/>
          </a:p>
          <a:p>
            <a:r>
              <a:rPr lang="en-US" dirty="0" err="1" smtClean="0"/>
              <a:t>Anteriormente</a:t>
            </a:r>
            <a:r>
              <a:rPr lang="en-US" dirty="0" smtClean="0"/>
              <a:t> </a:t>
            </a:r>
            <a:r>
              <a:rPr lang="en-US" dirty="0" err="1" smtClean="0"/>
              <a:t>conocidos</a:t>
            </a:r>
            <a:r>
              <a:rPr lang="en-US" dirty="0" smtClean="0"/>
              <a:t> </a:t>
            </a:r>
            <a:r>
              <a:rPr lang="en-US" dirty="0" err="1" smtClean="0"/>
              <a:t>como</a:t>
            </a:r>
            <a:r>
              <a:rPr lang="en-US" dirty="0" smtClean="0"/>
              <a:t> “Caries de </a:t>
            </a:r>
            <a:r>
              <a:rPr lang="en-US" dirty="0" err="1" smtClean="0"/>
              <a:t>biberón</a:t>
            </a:r>
            <a:r>
              <a:rPr lang="en-US" dirty="0" smtClean="0"/>
              <a:t>”</a:t>
            </a:r>
            <a:endParaRPr lang="en-US" dirty="0"/>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1564" y="4800600"/>
            <a:ext cx="22098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rot="16200000">
            <a:off x="6046204" y="3366700"/>
            <a:ext cx="5638800" cy="276999"/>
          </a:xfrm>
          <a:prstGeom prst="rect">
            <a:avLst/>
          </a:prstGeom>
          <a:noFill/>
        </p:spPr>
        <p:txBody>
          <a:bodyPr wrap="square" rtlCol="0">
            <a:spAutoFit/>
          </a:bodyPr>
          <a:lstStyle/>
          <a:p>
            <a:pPr algn="ctr"/>
            <a:r>
              <a:rPr lang="en-US" sz="1200" dirty="0" smtClean="0">
                <a:cs typeface="Times New Roman" panose="02020603050405020304" pitchFamily="18" charset="0"/>
              </a:rPr>
              <a:t>Modulo 3: </a:t>
            </a:r>
            <a:r>
              <a:rPr lang="en-US" sz="1200" dirty="0"/>
              <a:t>Caries de </a:t>
            </a:r>
            <a:r>
              <a:rPr lang="en-US" sz="1200" dirty="0" err="1"/>
              <a:t>primaria</a:t>
            </a:r>
            <a:r>
              <a:rPr lang="en-US" sz="1200" dirty="0"/>
              <a:t> </a:t>
            </a:r>
            <a:r>
              <a:rPr lang="en-US" sz="1200" dirty="0" err="1"/>
              <a:t>infancia</a:t>
            </a:r>
            <a:r>
              <a:rPr lang="en-US" sz="1200" dirty="0"/>
              <a:t> </a:t>
            </a:r>
            <a:endParaRPr lang="en-US" sz="1200" dirty="0">
              <a:cs typeface="Times New Roman" panose="02020603050405020304" pitchFamily="18"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7802" y="6100959"/>
            <a:ext cx="1028700" cy="4953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5110" y="5827070"/>
            <a:ext cx="1882650" cy="829226"/>
          </a:xfrm>
          <a:prstGeom prst="rect">
            <a:avLst/>
          </a:prstGeom>
        </p:spPr>
      </p:pic>
      <p:sp>
        <p:nvSpPr>
          <p:cNvPr id="9" name="TextBox 8"/>
          <p:cNvSpPr txBox="1"/>
          <p:nvPr/>
        </p:nvSpPr>
        <p:spPr>
          <a:xfrm rot="16200000">
            <a:off x="-1797572" y="3352096"/>
            <a:ext cx="4724400" cy="461665"/>
          </a:xfrm>
          <a:prstGeom prst="rect">
            <a:avLst/>
          </a:prstGeom>
          <a:noFill/>
        </p:spPr>
        <p:txBody>
          <a:bodyPr wrap="square" rtlCol="0">
            <a:spAutoFit/>
          </a:bodyPr>
          <a:lstStyle/>
          <a:p>
            <a:pPr algn="ctr"/>
            <a:r>
              <a:rPr lang="en-US" sz="1200" dirty="0" smtClean="0"/>
              <a:t>UCLA Proyecto de </a:t>
            </a:r>
            <a:r>
              <a:rPr lang="en-US" sz="1200" dirty="0" err="1" smtClean="0"/>
              <a:t>Trabajadores</a:t>
            </a:r>
            <a:r>
              <a:rPr lang="en-US" sz="1200" dirty="0" smtClean="0"/>
              <a:t> para la Salud Oral </a:t>
            </a:r>
            <a:r>
              <a:rPr lang="en-US" sz="1200" dirty="0" err="1" smtClean="0"/>
              <a:t>en</a:t>
            </a:r>
            <a:r>
              <a:rPr lang="en-US" sz="1200" dirty="0" smtClean="0"/>
              <a:t> la </a:t>
            </a:r>
            <a:r>
              <a:rPr lang="en-US" sz="1200" dirty="0" err="1" smtClean="0"/>
              <a:t>Comunidad</a:t>
            </a:r>
            <a:endParaRPr lang="en-US" sz="1200" dirty="0"/>
          </a:p>
        </p:txBody>
      </p:sp>
    </p:spTree>
    <p:extLst>
      <p:ext uri="{BB962C8B-B14F-4D97-AF65-F5344CB8AC3E}">
        <p14:creationId xmlns:p14="http://schemas.microsoft.com/office/powerpoint/2010/main" val="12648253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Primeras</a:t>
            </a:r>
            <a:r>
              <a:rPr lang="en-US" dirty="0" smtClean="0"/>
              <a:t> </a:t>
            </a:r>
            <a:r>
              <a:rPr lang="en-US" dirty="0" err="1" smtClean="0"/>
              <a:t>señas</a:t>
            </a:r>
            <a:r>
              <a:rPr lang="en-US" dirty="0" smtClean="0"/>
              <a:t> de caries</a:t>
            </a:r>
            <a:endParaRPr lang="en-US" dirty="0"/>
          </a:p>
        </p:txBody>
      </p:sp>
      <p:sp>
        <p:nvSpPr>
          <p:cNvPr id="3" name="Content Placeholder 2"/>
          <p:cNvSpPr>
            <a:spLocks noGrp="1"/>
          </p:cNvSpPr>
          <p:nvPr>
            <p:ph idx="1"/>
          </p:nvPr>
        </p:nvSpPr>
        <p:spPr>
          <a:xfrm>
            <a:off x="764389" y="1752600"/>
            <a:ext cx="8077200" cy="4074470"/>
          </a:xfrm>
        </p:spPr>
        <p:txBody>
          <a:bodyPr>
            <a:normAutofit fontScale="92500" lnSpcReduction="20000"/>
          </a:bodyPr>
          <a:lstStyle/>
          <a:p>
            <a:r>
              <a:rPr lang="en-US" dirty="0" smtClean="0"/>
              <a:t>La </a:t>
            </a:r>
            <a:r>
              <a:rPr lang="en-US" dirty="0" err="1" smtClean="0"/>
              <a:t>primera</a:t>
            </a:r>
            <a:r>
              <a:rPr lang="en-US" dirty="0" smtClean="0"/>
              <a:t> </a:t>
            </a:r>
            <a:r>
              <a:rPr lang="en-US" dirty="0" err="1" smtClean="0"/>
              <a:t>seña</a:t>
            </a:r>
            <a:r>
              <a:rPr lang="en-US" dirty="0" smtClean="0"/>
              <a:t> son </a:t>
            </a:r>
            <a:r>
              <a:rPr lang="en-US" dirty="0" err="1" smtClean="0"/>
              <a:t>puntos</a:t>
            </a:r>
            <a:r>
              <a:rPr lang="en-US" dirty="0" smtClean="0"/>
              <a:t> </a:t>
            </a:r>
            <a:r>
              <a:rPr lang="en-US" dirty="0" err="1" smtClean="0"/>
              <a:t>blancos</a:t>
            </a:r>
            <a:r>
              <a:rPr lang="en-US" dirty="0" smtClean="0"/>
              <a:t> </a:t>
            </a:r>
            <a:r>
              <a:rPr lang="en-US" dirty="0" err="1" smtClean="0"/>
              <a:t>en</a:t>
            </a:r>
            <a:r>
              <a:rPr lang="en-US" dirty="0" smtClean="0"/>
              <a:t> la </a:t>
            </a:r>
            <a:r>
              <a:rPr lang="en-US" dirty="0" err="1" smtClean="0"/>
              <a:t>encía</a:t>
            </a:r>
            <a:r>
              <a:rPr lang="en-US" dirty="0" smtClean="0"/>
              <a:t> y </a:t>
            </a:r>
            <a:r>
              <a:rPr lang="en-US" dirty="0" err="1" smtClean="0"/>
              <a:t>encima</a:t>
            </a:r>
            <a:r>
              <a:rPr lang="en-US" dirty="0" smtClean="0"/>
              <a:t> de </a:t>
            </a:r>
            <a:r>
              <a:rPr lang="en-US" dirty="0" err="1" smtClean="0"/>
              <a:t>los</a:t>
            </a:r>
            <a:r>
              <a:rPr lang="en-US" dirty="0" smtClean="0"/>
              <a:t> </a:t>
            </a:r>
            <a:r>
              <a:rPr lang="en-US" dirty="0" err="1" smtClean="0"/>
              <a:t>dientes</a:t>
            </a:r>
            <a:r>
              <a:rPr lang="en-US" dirty="0" smtClean="0"/>
              <a:t> de </a:t>
            </a:r>
            <a:r>
              <a:rPr lang="en-US" dirty="0" err="1" smtClean="0"/>
              <a:t>en</a:t>
            </a:r>
            <a:r>
              <a:rPr lang="en-US" dirty="0" smtClean="0"/>
              <a:t> </a:t>
            </a:r>
            <a:r>
              <a:rPr lang="en-US" dirty="0" err="1" smtClean="0"/>
              <a:t>frente</a:t>
            </a:r>
            <a:endParaRPr lang="en-US" dirty="0"/>
          </a:p>
          <a:p>
            <a:endParaRPr lang="en-US" dirty="0" smtClean="0"/>
          </a:p>
          <a:p>
            <a:endParaRPr lang="en-US" dirty="0"/>
          </a:p>
          <a:p>
            <a:endParaRPr lang="en-US" dirty="0" smtClean="0"/>
          </a:p>
          <a:p>
            <a:endParaRPr lang="en-US" dirty="0"/>
          </a:p>
          <a:p>
            <a:endParaRPr lang="en-US" dirty="0" smtClean="0"/>
          </a:p>
          <a:p>
            <a:r>
              <a:rPr lang="en-US" dirty="0" smtClean="0"/>
              <a:t>Si no </a:t>
            </a:r>
            <a:r>
              <a:rPr lang="en-US" dirty="0" err="1" smtClean="0"/>
              <a:t>tratados</a:t>
            </a:r>
            <a:r>
              <a:rPr lang="en-US" dirty="0" smtClean="0"/>
              <a:t>, </a:t>
            </a:r>
            <a:r>
              <a:rPr lang="en-US" dirty="0" err="1" smtClean="0"/>
              <a:t>los</a:t>
            </a:r>
            <a:r>
              <a:rPr lang="en-US" dirty="0" smtClean="0"/>
              <a:t> </a:t>
            </a:r>
            <a:r>
              <a:rPr lang="en-US" dirty="0" err="1" smtClean="0"/>
              <a:t>puntos</a:t>
            </a:r>
            <a:r>
              <a:rPr lang="en-US" dirty="0" smtClean="0"/>
              <a:t> </a:t>
            </a:r>
            <a:r>
              <a:rPr lang="en-US" dirty="0" err="1" smtClean="0"/>
              <a:t>blancos</a:t>
            </a:r>
            <a:r>
              <a:rPr lang="en-US" dirty="0" smtClean="0"/>
              <a:t> </a:t>
            </a:r>
            <a:r>
              <a:rPr lang="en-US" dirty="0" err="1" smtClean="0"/>
              <a:t>pueden</a:t>
            </a:r>
            <a:r>
              <a:rPr lang="en-US" dirty="0" smtClean="0"/>
              <a:t> </a:t>
            </a:r>
            <a:r>
              <a:rPr lang="en-US" dirty="0" err="1" smtClean="0"/>
              <a:t>convertirse</a:t>
            </a:r>
            <a:r>
              <a:rPr lang="en-US" dirty="0" smtClean="0"/>
              <a:t> </a:t>
            </a:r>
            <a:r>
              <a:rPr lang="en-US" dirty="0" err="1" smtClean="0"/>
              <a:t>en</a:t>
            </a:r>
            <a:r>
              <a:rPr lang="en-US" dirty="0" smtClean="0"/>
              <a:t> caries</a:t>
            </a:r>
            <a:endParaRPr lang="en-US" dirty="0"/>
          </a:p>
          <a:p>
            <a:r>
              <a:rPr lang="en-US" dirty="0" smtClean="0"/>
              <a:t>Las caries </a:t>
            </a:r>
            <a:r>
              <a:rPr lang="en-US" dirty="0" err="1" smtClean="0"/>
              <a:t>pueden</a:t>
            </a:r>
            <a:r>
              <a:rPr lang="en-US" dirty="0" smtClean="0"/>
              <a:t> </a:t>
            </a:r>
            <a:r>
              <a:rPr lang="en-US" dirty="0" err="1" smtClean="0"/>
              <a:t>causar</a:t>
            </a:r>
            <a:r>
              <a:rPr lang="en-US" dirty="0" smtClean="0"/>
              <a:t> dolor e </a:t>
            </a:r>
            <a:r>
              <a:rPr lang="en-US" dirty="0" err="1" smtClean="0"/>
              <a:t>infección</a:t>
            </a:r>
            <a:r>
              <a:rPr lang="en-US" dirty="0" smtClean="0"/>
              <a:t>, y </a:t>
            </a:r>
            <a:r>
              <a:rPr lang="en-US" dirty="0" err="1" smtClean="0"/>
              <a:t>pueden</a:t>
            </a:r>
            <a:r>
              <a:rPr lang="en-US" dirty="0" smtClean="0"/>
              <a:t> </a:t>
            </a:r>
            <a:r>
              <a:rPr lang="en-US" dirty="0" err="1" smtClean="0"/>
              <a:t>afectar</a:t>
            </a:r>
            <a:r>
              <a:rPr lang="en-US" dirty="0" smtClean="0"/>
              <a:t> el </a:t>
            </a:r>
            <a:r>
              <a:rPr lang="en-US" dirty="0" err="1" smtClean="0"/>
              <a:t>hablar</a:t>
            </a:r>
            <a:r>
              <a:rPr lang="en-US" dirty="0" smtClean="0"/>
              <a:t> y la </a:t>
            </a:r>
            <a:r>
              <a:rPr lang="en-US" dirty="0" err="1" smtClean="0"/>
              <a:t>salud</a:t>
            </a:r>
            <a:endParaRPr lang="en-US" dirty="0"/>
          </a:p>
          <a:p>
            <a:r>
              <a:rPr lang="en-US" dirty="0" smtClean="0"/>
              <a:t>La </a:t>
            </a:r>
            <a:r>
              <a:rPr lang="en-US" dirty="0" err="1" smtClean="0"/>
              <a:t>mayoría</a:t>
            </a:r>
            <a:r>
              <a:rPr lang="en-US" dirty="0" smtClean="0"/>
              <a:t> de las caries </a:t>
            </a:r>
            <a:r>
              <a:rPr lang="en-US" dirty="0" err="1" smtClean="0"/>
              <a:t>pueden</a:t>
            </a:r>
            <a:r>
              <a:rPr lang="en-US" dirty="0" smtClean="0"/>
              <a:t> </a:t>
            </a:r>
            <a:r>
              <a:rPr lang="en-US" dirty="0" err="1" smtClean="0"/>
              <a:t>ser</a:t>
            </a:r>
            <a:r>
              <a:rPr lang="en-US" dirty="0" smtClean="0"/>
              <a:t> </a:t>
            </a:r>
            <a:r>
              <a:rPr lang="en-US" dirty="0" err="1" smtClean="0"/>
              <a:t>prevenidas</a:t>
            </a:r>
            <a:r>
              <a:rPr lang="en-US" dirty="0" smtClean="0"/>
              <a:t>! </a:t>
            </a:r>
            <a:endParaRPr lang="en-US" dirty="0"/>
          </a:p>
          <a:p>
            <a:endParaRPr lang="en-US"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799" y="2377494"/>
            <a:ext cx="2540885" cy="1563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rot="16200000">
            <a:off x="6046204" y="3366700"/>
            <a:ext cx="5638800" cy="276999"/>
          </a:xfrm>
          <a:prstGeom prst="rect">
            <a:avLst/>
          </a:prstGeom>
          <a:noFill/>
        </p:spPr>
        <p:txBody>
          <a:bodyPr wrap="square" rtlCol="0">
            <a:spAutoFit/>
          </a:bodyPr>
          <a:lstStyle/>
          <a:p>
            <a:pPr algn="ctr"/>
            <a:r>
              <a:rPr lang="en-US" sz="1200" dirty="0">
                <a:cs typeface="Times New Roman" panose="02020603050405020304" pitchFamily="18" charset="0"/>
              </a:rPr>
              <a:t>Modulo 3: </a:t>
            </a:r>
            <a:r>
              <a:rPr lang="en-US" sz="1200" dirty="0"/>
              <a:t>Caries de </a:t>
            </a:r>
            <a:r>
              <a:rPr lang="en-US" sz="1200" dirty="0" err="1"/>
              <a:t>primaria</a:t>
            </a:r>
            <a:r>
              <a:rPr lang="en-US" sz="1200" dirty="0"/>
              <a:t> </a:t>
            </a:r>
            <a:r>
              <a:rPr lang="en-US" sz="1200" dirty="0" err="1"/>
              <a:t>infancia</a:t>
            </a:r>
            <a:r>
              <a:rPr lang="en-US" sz="1200" dirty="0"/>
              <a:t> </a:t>
            </a:r>
            <a:endParaRPr lang="en-US" sz="1200" dirty="0">
              <a:cs typeface="Times New Roman" panose="02020603050405020304"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7802" y="6100959"/>
            <a:ext cx="1028700" cy="4953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5110" y="5827070"/>
            <a:ext cx="1882650" cy="829226"/>
          </a:xfrm>
          <a:prstGeom prst="rect">
            <a:avLst/>
          </a:prstGeom>
        </p:spPr>
      </p:pic>
      <p:sp>
        <p:nvSpPr>
          <p:cNvPr id="9" name="TextBox 8"/>
          <p:cNvSpPr txBox="1"/>
          <p:nvPr/>
        </p:nvSpPr>
        <p:spPr>
          <a:xfrm rot="16200000">
            <a:off x="-1797572" y="3352096"/>
            <a:ext cx="4724400" cy="461665"/>
          </a:xfrm>
          <a:prstGeom prst="rect">
            <a:avLst/>
          </a:prstGeom>
          <a:noFill/>
        </p:spPr>
        <p:txBody>
          <a:bodyPr wrap="square" rtlCol="0">
            <a:spAutoFit/>
          </a:bodyPr>
          <a:lstStyle/>
          <a:p>
            <a:pPr algn="ctr"/>
            <a:r>
              <a:rPr lang="en-US" sz="1200" dirty="0" smtClean="0"/>
              <a:t>UCLA Proyecto de </a:t>
            </a:r>
            <a:r>
              <a:rPr lang="en-US" sz="1200" dirty="0" err="1" smtClean="0"/>
              <a:t>Trabajadores</a:t>
            </a:r>
            <a:r>
              <a:rPr lang="en-US" sz="1200" dirty="0" smtClean="0"/>
              <a:t> para la Salud Oral </a:t>
            </a:r>
            <a:r>
              <a:rPr lang="en-US" sz="1200" dirty="0" err="1" smtClean="0"/>
              <a:t>en</a:t>
            </a:r>
            <a:r>
              <a:rPr lang="en-US" sz="1200" dirty="0" smtClean="0"/>
              <a:t> la </a:t>
            </a:r>
            <a:r>
              <a:rPr lang="en-US" sz="1200" dirty="0" err="1" smtClean="0"/>
              <a:t>Comunidad</a:t>
            </a:r>
            <a:endParaRPr lang="en-US" sz="1200" dirty="0"/>
          </a:p>
        </p:txBody>
      </p:sp>
    </p:spTree>
    <p:extLst>
      <p:ext uri="{BB962C8B-B14F-4D97-AF65-F5344CB8AC3E}">
        <p14:creationId xmlns:p14="http://schemas.microsoft.com/office/powerpoint/2010/main" val="107905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Porque</a:t>
            </a:r>
            <a:r>
              <a:rPr lang="en-US" dirty="0" smtClean="0"/>
              <a:t> </a:t>
            </a:r>
            <a:r>
              <a:rPr lang="en-US" dirty="0" err="1" smtClean="0"/>
              <a:t>es</a:t>
            </a:r>
            <a:r>
              <a:rPr lang="en-US" dirty="0" smtClean="0"/>
              <a:t> important la </a:t>
            </a:r>
            <a:r>
              <a:rPr lang="en-US" dirty="0" err="1" smtClean="0"/>
              <a:t>salud</a:t>
            </a:r>
            <a:r>
              <a:rPr lang="en-US" dirty="0" smtClean="0"/>
              <a:t> oral de </a:t>
            </a:r>
            <a:r>
              <a:rPr lang="en-US" dirty="0" err="1" smtClean="0"/>
              <a:t>su</a:t>
            </a:r>
            <a:r>
              <a:rPr lang="en-US" dirty="0" smtClean="0"/>
              <a:t> </a:t>
            </a:r>
            <a:r>
              <a:rPr lang="en-US" dirty="0" err="1" smtClean="0"/>
              <a:t>bebe</a:t>
            </a:r>
            <a:r>
              <a:rPr lang="en-US" dirty="0" smtClean="0"/>
              <a:t>? </a:t>
            </a:r>
            <a:endParaRPr lang="en-US" dirty="0"/>
          </a:p>
        </p:txBody>
      </p:sp>
      <p:sp>
        <p:nvSpPr>
          <p:cNvPr id="3" name="Content Placeholder 2"/>
          <p:cNvSpPr>
            <a:spLocks noGrp="1"/>
          </p:cNvSpPr>
          <p:nvPr>
            <p:ph idx="1"/>
          </p:nvPr>
        </p:nvSpPr>
        <p:spPr/>
        <p:txBody>
          <a:bodyPr/>
          <a:lstStyle/>
          <a:p>
            <a:r>
              <a:rPr lang="en-US" dirty="0" smtClean="0"/>
              <a:t>Los </a:t>
            </a:r>
            <a:r>
              <a:rPr lang="en-US" dirty="0" err="1" smtClean="0"/>
              <a:t>dientes</a:t>
            </a:r>
            <a:r>
              <a:rPr lang="en-US" dirty="0" smtClean="0"/>
              <a:t> </a:t>
            </a:r>
            <a:r>
              <a:rPr lang="en-US" dirty="0" err="1" smtClean="0"/>
              <a:t>primarios</a:t>
            </a:r>
            <a:r>
              <a:rPr lang="en-US" dirty="0" smtClean="0"/>
              <a:t> </a:t>
            </a:r>
            <a:r>
              <a:rPr lang="en-US" dirty="0" err="1" smtClean="0"/>
              <a:t>ayudan</a:t>
            </a:r>
            <a:r>
              <a:rPr lang="en-US" dirty="0" smtClean="0"/>
              <a:t> que se </a:t>
            </a:r>
            <a:r>
              <a:rPr lang="en-US" dirty="0" err="1" smtClean="0"/>
              <a:t>hijo</a:t>
            </a:r>
            <a:r>
              <a:rPr lang="en-US" dirty="0" smtClean="0"/>
              <a:t>/a </a:t>
            </a:r>
            <a:r>
              <a:rPr lang="en-US" dirty="0" err="1" smtClean="0"/>
              <a:t>mastique</a:t>
            </a:r>
            <a:r>
              <a:rPr lang="en-US" dirty="0" smtClean="0"/>
              <a:t> y </a:t>
            </a:r>
            <a:r>
              <a:rPr lang="en-US" dirty="0" err="1" smtClean="0"/>
              <a:t>hable</a:t>
            </a:r>
            <a:r>
              <a:rPr lang="en-US" dirty="0" smtClean="0"/>
              <a:t> </a:t>
            </a:r>
            <a:r>
              <a:rPr lang="en-US" dirty="0" err="1" smtClean="0"/>
              <a:t>claramente</a:t>
            </a:r>
            <a:endParaRPr lang="en-US" dirty="0" smtClean="0"/>
          </a:p>
          <a:p>
            <a:endParaRPr lang="en-US" dirty="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373" y="2727273"/>
            <a:ext cx="6187440" cy="31401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rot="16200000">
            <a:off x="6046204" y="3366700"/>
            <a:ext cx="5638800" cy="276999"/>
          </a:xfrm>
          <a:prstGeom prst="rect">
            <a:avLst/>
          </a:prstGeom>
          <a:noFill/>
        </p:spPr>
        <p:txBody>
          <a:bodyPr wrap="square" rtlCol="0">
            <a:spAutoFit/>
          </a:bodyPr>
          <a:lstStyle/>
          <a:p>
            <a:pPr algn="ctr"/>
            <a:r>
              <a:rPr lang="en-US" sz="1200" dirty="0">
                <a:cs typeface="Times New Roman" panose="02020603050405020304" pitchFamily="18" charset="0"/>
              </a:rPr>
              <a:t>Modulo 3: </a:t>
            </a:r>
            <a:r>
              <a:rPr lang="en-US" sz="1200" dirty="0"/>
              <a:t>Caries de </a:t>
            </a:r>
            <a:r>
              <a:rPr lang="en-US" sz="1200" dirty="0" err="1"/>
              <a:t>primaria</a:t>
            </a:r>
            <a:r>
              <a:rPr lang="en-US" sz="1200" dirty="0"/>
              <a:t> </a:t>
            </a:r>
            <a:r>
              <a:rPr lang="en-US" sz="1200" dirty="0" err="1"/>
              <a:t>infancia</a:t>
            </a:r>
            <a:r>
              <a:rPr lang="en-US" sz="1200" dirty="0"/>
              <a:t> </a:t>
            </a:r>
            <a:endParaRPr lang="en-US" sz="1200" dirty="0">
              <a:cs typeface="Times New Roman" panose="02020603050405020304" pitchFamily="18"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7802" y="6100959"/>
            <a:ext cx="1028700" cy="4953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5110" y="5827070"/>
            <a:ext cx="1882650" cy="829226"/>
          </a:xfrm>
          <a:prstGeom prst="rect">
            <a:avLst/>
          </a:prstGeom>
        </p:spPr>
      </p:pic>
      <p:sp>
        <p:nvSpPr>
          <p:cNvPr id="9" name="TextBox 8"/>
          <p:cNvSpPr txBox="1"/>
          <p:nvPr/>
        </p:nvSpPr>
        <p:spPr>
          <a:xfrm rot="16200000">
            <a:off x="-1797572" y="3352096"/>
            <a:ext cx="4724400" cy="461665"/>
          </a:xfrm>
          <a:prstGeom prst="rect">
            <a:avLst/>
          </a:prstGeom>
          <a:noFill/>
        </p:spPr>
        <p:txBody>
          <a:bodyPr wrap="square" rtlCol="0">
            <a:spAutoFit/>
          </a:bodyPr>
          <a:lstStyle/>
          <a:p>
            <a:pPr algn="ctr"/>
            <a:r>
              <a:rPr lang="en-US" sz="1200" dirty="0" smtClean="0"/>
              <a:t>UCLA Proyecto de </a:t>
            </a:r>
            <a:r>
              <a:rPr lang="en-US" sz="1200" dirty="0" err="1" smtClean="0"/>
              <a:t>Trabajadores</a:t>
            </a:r>
            <a:r>
              <a:rPr lang="en-US" sz="1200" dirty="0" smtClean="0"/>
              <a:t> para la Salud Oral </a:t>
            </a:r>
            <a:r>
              <a:rPr lang="en-US" sz="1200" dirty="0" err="1" smtClean="0"/>
              <a:t>en</a:t>
            </a:r>
            <a:r>
              <a:rPr lang="en-US" sz="1200" dirty="0" smtClean="0"/>
              <a:t> la </a:t>
            </a:r>
            <a:r>
              <a:rPr lang="en-US" sz="1200" dirty="0" err="1" smtClean="0"/>
              <a:t>Comunidad</a:t>
            </a:r>
            <a:endParaRPr lang="en-US" sz="1200" dirty="0"/>
          </a:p>
        </p:txBody>
      </p:sp>
    </p:spTree>
    <p:extLst>
      <p:ext uri="{BB962C8B-B14F-4D97-AF65-F5344CB8AC3E}">
        <p14:creationId xmlns:p14="http://schemas.microsoft.com/office/powerpoint/2010/main" val="1612644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 caries </a:t>
            </a:r>
            <a:r>
              <a:rPr lang="en-US" dirty="0" err="1" smtClean="0"/>
              <a:t>dentales</a:t>
            </a:r>
            <a:endParaRPr lang="en-US" dirty="0"/>
          </a:p>
        </p:txBody>
      </p:sp>
      <p:sp>
        <p:nvSpPr>
          <p:cNvPr id="3" name="Content Placeholder 2"/>
          <p:cNvSpPr>
            <a:spLocks noGrp="1"/>
          </p:cNvSpPr>
          <p:nvPr>
            <p:ph idx="1"/>
          </p:nvPr>
        </p:nvSpPr>
        <p:spPr>
          <a:xfrm>
            <a:off x="795461" y="3692952"/>
            <a:ext cx="7891339" cy="2514601"/>
          </a:xfrm>
        </p:spPr>
        <p:txBody>
          <a:bodyPr>
            <a:normAutofit fontScale="77500" lnSpcReduction="20000"/>
          </a:bodyPr>
          <a:lstStyle/>
          <a:p>
            <a:r>
              <a:rPr lang="en-US" sz="2900" dirty="0" smtClean="0"/>
              <a:t>Las caries </a:t>
            </a:r>
            <a:r>
              <a:rPr lang="en-US" sz="2900" dirty="0" err="1" smtClean="0"/>
              <a:t>dentales</a:t>
            </a:r>
            <a:r>
              <a:rPr lang="en-US" sz="2900" dirty="0" smtClean="0"/>
              <a:t> son </a:t>
            </a:r>
            <a:r>
              <a:rPr lang="en-US" sz="2900" dirty="0" err="1" smtClean="0"/>
              <a:t>unas</a:t>
            </a:r>
            <a:r>
              <a:rPr lang="en-US" sz="2900" dirty="0" smtClean="0"/>
              <a:t> de las </a:t>
            </a:r>
            <a:r>
              <a:rPr lang="en-US" sz="2900" dirty="0" err="1" smtClean="0"/>
              <a:t>enfermedades</a:t>
            </a:r>
            <a:r>
              <a:rPr lang="en-US" sz="2900" dirty="0" smtClean="0"/>
              <a:t> mas </a:t>
            </a:r>
            <a:r>
              <a:rPr lang="en-US" sz="2900" dirty="0" err="1" smtClean="0"/>
              <a:t>frecuentes</a:t>
            </a:r>
            <a:r>
              <a:rPr lang="en-US" sz="2900" dirty="0" smtClean="0"/>
              <a:t> entre </a:t>
            </a:r>
            <a:r>
              <a:rPr lang="en-US" sz="2900" dirty="0" err="1" smtClean="0"/>
              <a:t>niños</a:t>
            </a:r>
            <a:r>
              <a:rPr lang="en-US" sz="2900" dirty="0" smtClean="0"/>
              <a:t>/as</a:t>
            </a:r>
            <a:endParaRPr lang="en-US" sz="2900" dirty="0"/>
          </a:p>
          <a:p>
            <a:r>
              <a:rPr lang="en-US" sz="2900" dirty="0" smtClean="0"/>
              <a:t>Como 1 </a:t>
            </a:r>
            <a:r>
              <a:rPr lang="en-US" sz="2900" dirty="0" err="1" smtClean="0"/>
              <a:t>en</a:t>
            </a:r>
            <a:r>
              <a:rPr lang="en-US" sz="2900" dirty="0" smtClean="0"/>
              <a:t> 5 (20%) de </a:t>
            </a:r>
            <a:r>
              <a:rPr lang="en-US" sz="2900" dirty="0" err="1" smtClean="0"/>
              <a:t>niños</a:t>
            </a:r>
            <a:r>
              <a:rPr lang="en-US" sz="2900" dirty="0" smtClean="0"/>
              <a:t> entre </a:t>
            </a:r>
            <a:r>
              <a:rPr lang="en-US" sz="2900" dirty="0" err="1" smtClean="0"/>
              <a:t>edades</a:t>
            </a:r>
            <a:r>
              <a:rPr lang="en-US" sz="2900" dirty="0" smtClean="0"/>
              <a:t> 5-11tienen </a:t>
            </a:r>
            <a:r>
              <a:rPr lang="en-US" sz="2900" dirty="0" err="1" smtClean="0"/>
              <a:t>por</a:t>
            </a:r>
            <a:r>
              <a:rPr lang="en-US" sz="2900" dirty="0" smtClean="0"/>
              <a:t> lo </a:t>
            </a:r>
            <a:r>
              <a:rPr lang="en-US" sz="2900" dirty="0" err="1" smtClean="0"/>
              <a:t>menos</a:t>
            </a:r>
            <a:r>
              <a:rPr lang="en-US" sz="2900" dirty="0" smtClean="0"/>
              <a:t> un </a:t>
            </a:r>
            <a:r>
              <a:rPr lang="en-US" sz="2900" dirty="0" err="1" smtClean="0"/>
              <a:t>diente</a:t>
            </a:r>
            <a:r>
              <a:rPr lang="en-US" sz="2900" dirty="0" smtClean="0"/>
              <a:t> </a:t>
            </a:r>
            <a:r>
              <a:rPr lang="en-US" sz="2900" dirty="0" err="1" smtClean="0"/>
              <a:t>infectado</a:t>
            </a:r>
            <a:endParaRPr lang="en-US" sz="2900" dirty="0"/>
          </a:p>
          <a:p>
            <a:r>
              <a:rPr lang="en-US" sz="2900" dirty="0" smtClean="0"/>
              <a:t>El </a:t>
            </a:r>
            <a:r>
              <a:rPr lang="en-US" sz="2900" dirty="0" err="1" smtClean="0"/>
              <a:t>porcentaje</a:t>
            </a:r>
            <a:r>
              <a:rPr lang="en-US" sz="2900" dirty="0" smtClean="0"/>
              <a:t> de </a:t>
            </a:r>
            <a:r>
              <a:rPr lang="en-US" sz="2900" dirty="0" err="1" smtClean="0"/>
              <a:t>niños</a:t>
            </a:r>
            <a:r>
              <a:rPr lang="en-US" sz="2900" dirty="0" smtClean="0"/>
              <a:t> y </a:t>
            </a:r>
            <a:r>
              <a:rPr lang="en-US" sz="2900" dirty="0" err="1" smtClean="0"/>
              <a:t>adolesentes</a:t>
            </a:r>
            <a:r>
              <a:rPr lang="en-US" sz="2900" dirty="0" smtClean="0"/>
              <a:t> (5-19) con </a:t>
            </a:r>
            <a:r>
              <a:rPr lang="en-US" sz="2900" dirty="0" err="1" smtClean="0"/>
              <a:t>dientes</a:t>
            </a:r>
            <a:r>
              <a:rPr lang="en-US" sz="2900" dirty="0" smtClean="0"/>
              <a:t> </a:t>
            </a:r>
            <a:r>
              <a:rPr lang="en-US" sz="2900" dirty="0" err="1" smtClean="0"/>
              <a:t>infectados</a:t>
            </a:r>
            <a:r>
              <a:rPr lang="en-US" sz="2900" dirty="0" smtClean="0"/>
              <a:t> </a:t>
            </a:r>
            <a:r>
              <a:rPr lang="en-US" sz="2900" dirty="0" err="1" smtClean="0"/>
              <a:t>es</a:t>
            </a:r>
            <a:r>
              <a:rPr lang="en-US" sz="2900" dirty="0" smtClean="0"/>
              <a:t> </a:t>
            </a:r>
            <a:r>
              <a:rPr lang="en-US" sz="2900" dirty="0" err="1" smtClean="0"/>
              <a:t>más</a:t>
            </a:r>
            <a:r>
              <a:rPr lang="en-US" sz="2900" dirty="0" smtClean="0"/>
              <a:t> del </a:t>
            </a:r>
            <a:r>
              <a:rPr lang="en-US" sz="2900" dirty="0" err="1" smtClean="0"/>
              <a:t>doble</a:t>
            </a:r>
            <a:r>
              <a:rPr lang="en-US" sz="2900" dirty="0" smtClean="0"/>
              <a:t> entre </a:t>
            </a:r>
            <a:r>
              <a:rPr lang="en-US" sz="2900" dirty="0" err="1" smtClean="0"/>
              <a:t>familias</a:t>
            </a:r>
            <a:r>
              <a:rPr lang="en-US" sz="2900" dirty="0" smtClean="0"/>
              <a:t> de </a:t>
            </a:r>
            <a:r>
              <a:rPr lang="en-US" sz="2900" dirty="0" err="1" smtClean="0"/>
              <a:t>bajos</a:t>
            </a:r>
            <a:r>
              <a:rPr lang="en-US" sz="2900" dirty="0" smtClean="0"/>
              <a:t> </a:t>
            </a:r>
            <a:r>
              <a:rPr lang="en-US" sz="2900" dirty="0" err="1" smtClean="0"/>
              <a:t>recursos</a:t>
            </a:r>
            <a:r>
              <a:rPr lang="en-US" sz="2900" dirty="0" smtClean="0"/>
              <a:t> (25%)  que </a:t>
            </a:r>
            <a:r>
              <a:rPr lang="en-US" sz="2900" dirty="0" err="1" smtClean="0"/>
              <a:t>en</a:t>
            </a:r>
            <a:r>
              <a:rPr lang="en-US" sz="2900" dirty="0" smtClean="0"/>
              <a:t> </a:t>
            </a:r>
            <a:r>
              <a:rPr lang="en-US" sz="2900" dirty="0" err="1" smtClean="0"/>
              <a:t>familias</a:t>
            </a:r>
            <a:r>
              <a:rPr lang="en-US" sz="2900" dirty="0" smtClean="0"/>
              <a:t> de altos </a:t>
            </a:r>
            <a:r>
              <a:rPr lang="en-US" sz="2900" dirty="0" err="1" smtClean="0"/>
              <a:t>ningresos</a:t>
            </a:r>
            <a:r>
              <a:rPr lang="en-US" sz="2900" dirty="0" smtClean="0"/>
              <a:t> (11%).</a:t>
            </a:r>
            <a:endParaRPr lang="en-US" sz="2900" dirty="0"/>
          </a:p>
          <a:p>
            <a:pPr marL="114300" indent="0">
              <a:buNone/>
            </a:pPr>
            <a:endParaRPr lang="en-US" dirty="0"/>
          </a:p>
        </p:txBody>
      </p:sp>
      <p:pic>
        <p:nvPicPr>
          <p:cNvPr id="1036" name="Picture 12" descr="http://www.apl.wisc.edu/publications/acs_5years_dec15/img/childre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199286"/>
            <a:ext cx="5851864" cy="287414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rot="16200000">
            <a:off x="6046204" y="3366700"/>
            <a:ext cx="5638800" cy="276999"/>
          </a:xfrm>
          <a:prstGeom prst="rect">
            <a:avLst/>
          </a:prstGeom>
          <a:noFill/>
        </p:spPr>
        <p:txBody>
          <a:bodyPr wrap="square" rtlCol="0">
            <a:spAutoFit/>
          </a:bodyPr>
          <a:lstStyle/>
          <a:p>
            <a:pPr algn="ctr"/>
            <a:r>
              <a:rPr lang="en-US" sz="1200" dirty="0">
                <a:cs typeface="Times New Roman" panose="02020603050405020304" pitchFamily="18" charset="0"/>
              </a:rPr>
              <a:t>Modulo 3: </a:t>
            </a:r>
            <a:r>
              <a:rPr lang="en-US" sz="1200" dirty="0"/>
              <a:t>Caries de </a:t>
            </a:r>
            <a:r>
              <a:rPr lang="en-US" sz="1200" dirty="0" err="1"/>
              <a:t>primaria</a:t>
            </a:r>
            <a:r>
              <a:rPr lang="en-US" sz="1200" dirty="0"/>
              <a:t> </a:t>
            </a:r>
            <a:r>
              <a:rPr lang="en-US" sz="1200" dirty="0" err="1"/>
              <a:t>infancia</a:t>
            </a:r>
            <a:r>
              <a:rPr lang="en-US" sz="1200" dirty="0"/>
              <a:t> </a:t>
            </a:r>
            <a:endParaRPr lang="en-US" sz="1200" dirty="0">
              <a:cs typeface="Times New Roman" panose="02020603050405020304" pitchFamily="18" charset="0"/>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87802" y="6100959"/>
            <a:ext cx="1028700" cy="4953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5110" y="5827070"/>
            <a:ext cx="1882650" cy="829226"/>
          </a:xfrm>
          <a:prstGeom prst="rect">
            <a:avLst/>
          </a:prstGeom>
        </p:spPr>
      </p:pic>
      <p:sp>
        <p:nvSpPr>
          <p:cNvPr id="9" name="TextBox 8"/>
          <p:cNvSpPr txBox="1"/>
          <p:nvPr/>
        </p:nvSpPr>
        <p:spPr>
          <a:xfrm rot="16200000">
            <a:off x="-1797572" y="3352096"/>
            <a:ext cx="4724400" cy="461665"/>
          </a:xfrm>
          <a:prstGeom prst="rect">
            <a:avLst/>
          </a:prstGeom>
          <a:noFill/>
        </p:spPr>
        <p:txBody>
          <a:bodyPr wrap="square" rtlCol="0">
            <a:spAutoFit/>
          </a:bodyPr>
          <a:lstStyle/>
          <a:p>
            <a:pPr algn="ctr"/>
            <a:r>
              <a:rPr lang="en-US" sz="1200" dirty="0" smtClean="0"/>
              <a:t>UCLA Proyecto de </a:t>
            </a:r>
            <a:r>
              <a:rPr lang="en-US" sz="1200" dirty="0" err="1" smtClean="0"/>
              <a:t>Trabajadores</a:t>
            </a:r>
            <a:r>
              <a:rPr lang="en-US" sz="1200" dirty="0" smtClean="0"/>
              <a:t> para la Salud Oral </a:t>
            </a:r>
            <a:r>
              <a:rPr lang="en-US" sz="1200" dirty="0" err="1" smtClean="0"/>
              <a:t>en</a:t>
            </a:r>
            <a:r>
              <a:rPr lang="en-US" sz="1200" dirty="0" smtClean="0"/>
              <a:t> la </a:t>
            </a:r>
            <a:r>
              <a:rPr lang="en-US" sz="1200" dirty="0" err="1" smtClean="0"/>
              <a:t>Comunidad</a:t>
            </a:r>
            <a:endParaRPr lang="en-US" sz="1200" dirty="0"/>
          </a:p>
        </p:txBody>
      </p:sp>
    </p:spTree>
    <p:extLst>
      <p:ext uri="{BB962C8B-B14F-4D97-AF65-F5344CB8AC3E}">
        <p14:creationId xmlns:p14="http://schemas.microsoft.com/office/powerpoint/2010/main" val="720635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 caries </a:t>
            </a:r>
            <a:r>
              <a:rPr lang="en-US" dirty="0" err="1" smtClean="0"/>
              <a:t>dentales</a:t>
            </a:r>
            <a:endParaRPr lang="en-US" dirty="0"/>
          </a:p>
        </p:txBody>
      </p:sp>
      <p:sp>
        <p:nvSpPr>
          <p:cNvPr id="3" name="Content Placeholder 2"/>
          <p:cNvSpPr>
            <a:spLocks noGrp="1"/>
          </p:cNvSpPr>
          <p:nvPr>
            <p:ph idx="1"/>
          </p:nvPr>
        </p:nvSpPr>
        <p:spPr>
          <a:xfrm>
            <a:off x="774504" y="1700455"/>
            <a:ext cx="8229600" cy="4373563"/>
          </a:xfrm>
        </p:spPr>
        <p:txBody>
          <a:bodyPr/>
          <a:lstStyle/>
          <a:p>
            <a:pPr marL="114300" indent="0">
              <a:buNone/>
            </a:pPr>
            <a:r>
              <a:rPr lang="en-US" sz="2800" dirty="0" smtClean="0"/>
              <a:t>Si no </a:t>
            </a:r>
            <a:r>
              <a:rPr lang="en-US" sz="2800" dirty="0" err="1" smtClean="0"/>
              <a:t>tratados</a:t>
            </a:r>
            <a:r>
              <a:rPr lang="en-US" sz="2800" dirty="0" smtClean="0"/>
              <a:t> </a:t>
            </a:r>
            <a:r>
              <a:rPr lang="en-US" sz="2800" dirty="0" err="1" smtClean="0"/>
              <a:t>esto</a:t>
            </a:r>
            <a:r>
              <a:rPr lang="en-US" sz="2800" dirty="0" smtClean="0"/>
              <a:t> </a:t>
            </a:r>
            <a:r>
              <a:rPr lang="en-US" sz="2800" dirty="0" err="1" smtClean="0"/>
              <a:t>puede</a:t>
            </a:r>
            <a:r>
              <a:rPr lang="en-US" sz="2800" dirty="0" smtClean="0"/>
              <a:t> </a:t>
            </a:r>
            <a:r>
              <a:rPr lang="en-US" sz="2800" dirty="0" err="1" smtClean="0"/>
              <a:t>causar</a:t>
            </a:r>
            <a:r>
              <a:rPr lang="en-US" sz="2800" dirty="0" smtClean="0"/>
              <a:t>: </a:t>
            </a:r>
            <a:endParaRPr lang="en-US" sz="2800" dirty="0"/>
          </a:p>
          <a:p>
            <a:r>
              <a:rPr lang="en-US" dirty="0" smtClean="0"/>
              <a:t>Dolor e </a:t>
            </a:r>
            <a:r>
              <a:rPr lang="en-US" dirty="0" err="1" smtClean="0"/>
              <a:t>infecciónes</a:t>
            </a:r>
            <a:endParaRPr lang="en-US" dirty="0"/>
          </a:p>
          <a:p>
            <a:r>
              <a:rPr lang="en-US" dirty="0" err="1" smtClean="0"/>
              <a:t>Dificultad</a:t>
            </a:r>
            <a:r>
              <a:rPr lang="en-US" dirty="0" smtClean="0"/>
              <a:t> </a:t>
            </a:r>
            <a:r>
              <a:rPr lang="en-US" dirty="0" err="1" smtClean="0"/>
              <a:t>poner</a:t>
            </a:r>
            <a:r>
              <a:rPr lang="en-US" dirty="0" smtClean="0"/>
              <a:t> </a:t>
            </a:r>
            <a:r>
              <a:rPr lang="en-US" dirty="0" err="1" smtClean="0"/>
              <a:t>atención</a:t>
            </a:r>
            <a:r>
              <a:rPr lang="mr-IN" dirty="0" smtClean="0"/>
              <a:t>…</a:t>
            </a:r>
            <a:r>
              <a:rPr lang="en-US" dirty="0" smtClean="0"/>
              <a:t>hasta </a:t>
            </a:r>
            <a:r>
              <a:rPr lang="en-US" dirty="0" err="1" smtClean="0"/>
              <a:t>jugar</a:t>
            </a:r>
            <a:r>
              <a:rPr lang="en-US" dirty="0" smtClean="0"/>
              <a:t> </a:t>
            </a:r>
            <a:endParaRPr lang="en-US" dirty="0"/>
          </a:p>
          <a:p>
            <a:r>
              <a:rPr lang="en-US" dirty="0" err="1" smtClean="0"/>
              <a:t>Días</a:t>
            </a:r>
            <a:r>
              <a:rPr lang="en-US" dirty="0" smtClean="0"/>
              <a:t> </a:t>
            </a:r>
            <a:r>
              <a:rPr lang="en-US" dirty="0" err="1" smtClean="0"/>
              <a:t>ausentes</a:t>
            </a:r>
            <a:r>
              <a:rPr lang="en-US" dirty="0" smtClean="0"/>
              <a:t> de las </a:t>
            </a:r>
            <a:r>
              <a:rPr lang="en-US" dirty="0" err="1" smtClean="0"/>
              <a:t>clases</a:t>
            </a:r>
            <a:endParaRPr lang="en-US" dirty="0"/>
          </a:p>
          <a:p>
            <a:r>
              <a:rPr lang="en-US" dirty="0" smtClean="0"/>
              <a:t>Alto </a:t>
            </a:r>
            <a:r>
              <a:rPr lang="en-US" dirty="0" err="1" smtClean="0"/>
              <a:t>precio</a:t>
            </a:r>
            <a:r>
              <a:rPr lang="en-US" dirty="0" smtClean="0"/>
              <a:t> de </a:t>
            </a:r>
            <a:r>
              <a:rPr lang="en-US" dirty="0" err="1" smtClean="0"/>
              <a:t>cuidado</a:t>
            </a:r>
            <a:endParaRPr lang="en-US" dirty="0" smtClean="0"/>
          </a:p>
          <a:p>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765" y="4221163"/>
            <a:ext cx="22098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3606" y="3887237"/>
            <a:ext cx="142875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2868" y="4221163"/>
            <a:ext cx="23622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rot="16200000">
            <a:off x="6046204" y="3366700"/>
            <a:ext cx="5638800" cy="276999"/>
          </a:xfrm>
          <a:prstGeom prst="rect">
            <a:avLst/>
          </a:prstGeom>
          <a:noFill/>
        </p:spPr>
        <p:txBody>
          <a:bodyPr wrap="square" rtlCol="0">
            <a:spAutoFit/>
          </a:bodyPr>
          <a:lstStyle/>
          <a:p>
            <a:pPr algn="ctr"/>
            <a:r>
              <a:rPr lang="en-US" sz="1200" dirty="0">
                <a:cs typeface="Times New Roman" panose="02020603050405020304" pitchFamily="18" charset="0"/>
              </a:rPr>
              <a:t>Modulo 3: </a:t>
            </a:r>
            <a:r>
              <a:rPr lang="en-US" sz="1200" dirty="0"/>
              <a:t>Caries de </a:t>
            </a:r>
            <a:r>
              <a:rPr lang="en-US" sz="1200" dirty="0" err="1"/>
              <a:t>primaria</a:t>
            </a:r>
            <a:r>
              <a:rPr lang="en-US" sz="1200" dirty="0"/>
              <a:t> </a:t>
            </a:r>
            <a:r>
              <a:rPr lang="en-US" sz="1200" dirty="0" err="1"/>
              <a:t>infancia</a:t>
            </a:r>
            <a:r>
              <a:rPr lang="en-US" sz="1200"/>
              <a:t> </a:t>
            </a:r>
            <a:endParaRPr lang="en-US" sz="1200" dirty="0">
              <a:cs typeface="Times New Roman" panose="02020603050405020304" pitchFamily="18" charset="0"/>
            </a:endParaRPr>
          </a:p>
        </p:txBody>
      </p:sp>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87802" y="6100959"/>
            <a:ext cx="1028700" cy="495300"/>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5110" y="5827070"/>
            <a:ext cx="1882650" cy="829226"/>
          </a:xfrm>
          <a:prstGeom prst="rect">
            <a:avLst/>
          </a:prstGeom>
        </p:spPr>
      </p:pic>
      <p:sp>
        <p:nvSpPr>
          <p:cNvPr id="11" name="TextBox 10"/>
          <p:cNvSpPr txBox="1"/>
          <p:nvPr/>
        </p:nvSpPr>
        <p:spPr>
          <a:xfrm rot="16200000">
            <a:off x="-1797572" y="3352096"/>
            <a:ext cx="4724400" cy="461665"/>
          </a:xfrm>
          <a:prstGeom prst="rect">
            <a:avLst/>
          </a:prstGeom>
          <a:noFill/>
        </p:spPr>
        <p:txBody>
          <a:bodyPr wrap="square" rtlCol="0">
            <a:spAutoFit/>
          </a:bodyPr>
          <a:lstStyle/>
          <a:p>
            <a:pPr algn="ctr"/>
            <a:r>
              <a:rPr lang="en-US" sz="1200" dirty="0" smtClean="0"/>
              <a:t>UCLA Proyecto de </a:t>
            </a:r>
            <a:r>
              <a:rPr lang="en-US" sz="1200" dirty="0" err="1" smtClean="0"/>
              <a:t>Trabajadores</a:t>
            </a:r>
            <a:r>
              <a:rPr lang="en-US" sz="1200" dirty="0" smtClean="0"/>
              <a:t> para la Salud Oral </a:t>
            </a:r>
            <a:r>
              <a:rPr lang="en-US" sz="1200" dirty="0" err="1" smtClean="0"/>
              <a:t>en</a:t>
            </a:r>
            <a:r>
              <a:rPr lang="en-US" sz="1200" dirty="0" smtClean="0"/>
              <a:t> la </a:t>
            </a:r>
            <a:r>
              <a:rPr lang="en-US" sz="1200" dirty="0" err="1" smtClean="0"/>
              <a:t>Comunidad</a:t>
            </a:r>
            <a:endParaRPr lang="en-US" sz="1200" dirty="0"/>
          </a:p>
        </p:txBody>
      </p:sp>
    </p:spTree>
    <p:extLst>
      <p:ext uri="{BB962C8B-B14F-4D97-AF65-F5344CB8AC3E}">
        <p14:creationId xmlns:p14="http://schemas.microsoft.com/office/powerpoint/2010/main" val="6312868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2661</TotalTime>
  <Words>485</Words>
  <Application>Microsoft Office PowerPoint</Application>
  <PresentationFormat>On-screen Show (4:3)</PresentationFormat>
  <Paragraphs>54</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Book Antiqua</vt:lpstr>
      <vt:lpstr>Calibri</vt:lpstr>
      <vt:lpstr>Century Gothic</vt:lpstr>
      <vt:lpstr>Mangal</vt:lpstr>
      <vt:lpstr>Times New Roman</vt:lpstr>
      <vt:lpstr>Apothecary</vt:lpstr>
      <vt:lpstr>PowerPoint Presentation</vt:lpstr>
      <vt:lpstr>Que son las caries de primaria infancia? </vt:lpstr>
      <vt:lpstr>Primeras señas de caries</vt:lpstr>
      <vt:lpstr>Porque es important la salud oral de su bebe? </vt:lpstr>
      <vt:lpstr>Las caries dentales</vt:lpstr>
      <vt:lpstr>Las caries dentales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COHW Oral Health Curriculum</dc:title>
  <dc:creator>Gabby</dc:creator>
  <cp:lastModifiedBy>Lesley Carrillo</cp:lastModifiedBy>
  <cp:revision>127</cp:revision>
  <dcterms:created xsi:type="dcterms:W3CDTF">2016-07-06T04:20:41Z</dcterms:created>
  <dcterms:modified xsi:type="dcterms:W3CDTF">2017-06-01T21:27:04Z</dcterms:modified>
</cp:coreProperties>
</file>